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57" r:id="rId1"/>
  </p:sldMasterIdLst>
  <p:notesMasterIdLst>
    <p:notesMasterId r:id="rId30"/>
  </p:notesMasterIdLst>
  <p:handoutMasterIdLst>
    <p:handoutMasterId r:id="rId31"/>
  </p:handoutMasterIdLst>
  <p:sldIdLst>
    <p:sldId id="398" r:id="rId2"/>
    <p:sldId id="519" r:id="rId3"/>
    <p:sldId id="502" r:id="rId4"/>
    <p:sldId id="470" r:id="rId5"/>
    <p:sldId id="501" r:id="rId6"/>
    <p:sldId id="507" r:id="rId7"/>
    <p:sldId id="479" r:id="rId8"/>
    <p:sldId id="523" r:id="rId9"/>
    <p:sldId id="525" r:id="rId10"/>
    <p:sldId id="524" r:id="rId11"/>
    <p:sldId id="458" r:id="rId12"/>
    <p:sldId id="517" r:id="rId13"/>
    <p:sldId id="505" r:id="rId14"/>
    <p:sldId id="508" r:id="rId15"/>
    <p:sldId id="476" r:id="rId16"/>
    <p:sldId id="482" r:id="rId17"/>
    <p:sldId id="509" r:id="rId18"/>
    <p:sldId id="510" r:id="rId19"/>
    <p:sldId id="515" r:id="rId20"/>
    <p:sldId id="511" r:id="rId21"/>
    <p:sldId id="512" r:id="rId22"/>
    <p:sldId id="526" r:id="rId23"/>
    <p:sldId id="513" r:id="rId24"/>
    <p:sldId id="514" r:id="rId25"/>
    <p:sldId id="516" r:id="rId26"/>
    <p:sldId id="527" r:id="rId27"/>
    <p:sldId id="520" r:id="rId28"/>
    <p:sldId id="477" r:id="rId29"/>
  </p:sldIdLst>
  <p:sldSz cx="10058400" cy="6858000"/>
  <p:notesSz cx="6973888" cy="9236075"/>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168">
          <p15:clr>
            <a:srgbClr val="A4A3A4"/>
          </p15:clr>
        </p15:guide>
      </p15:sldGuideLst>
    </p:ext>
    <p:ext uri="{2D200454-40CA-4A62-9FC3-DE9A4176ACB9}">
      <p15:notesGuideLst xmlns:p15="http://schemas.microsoft.com/office/powerpoint/2012/main">
        <p15:guide id="1" orient="horz" pos="2909">
          <p15:clr>
            <a:srgbClr val="A4A3A4"/>
          </p15:clr>
        </p15:guide>
        <p15:guide id="2" pos="219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imes, Emily (Virginia)" initials="GE(" lastIdx="6" clrIdx="0">
    <p:extLst>
      <p:ext uri="{19B8F6BF-5375-455C-9EA6-DF929625EA0E}">
        <p15:presenceInfo xmlns:p15="http://schemas.microsoft.com/office/powerpoint/2012/main" userId="S-1-5-21-3102109963-2641124013-111641105-7279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CC3399"/>
    <a:srgbClr val="800080"/>
    <a:srgbClr val="FF33CC"/>
    <a:srgbClr val="990099"/>
    <a:srgbClr val="008000"/>
    <a:srgbClr val="008080"/>
    <a:srgbClr val="0000FF"/>
    <a:srgbClr val="FF66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38" autoAdjust="0"/>
    <p:restoredTop sz="66232" autoAdjust="0"/>
  </p:normalViewPr>
  <p:slideViewPr>
    <p:cSldViewPr>
      <p:cViewPr varScale="1">
        <p:scale>
          <a:sx n="125" d="100"/>
          <a:sy n="125" d="100"/>
        </p:scale>
        <p:origin x="1080" y="90"/>
      </p:cViewPr>
      <p:guideLst>
        <p:guide orient="horz" pos="2160"/>
        <p:guide pos="3168"/>
      </p:guideLst>
    </p:cSldViewPr>
  </p:slideViewPr>
  <p:outlineViewPr>
    <p:cViewPr>
      <p:scale>
        <a:sx n="50" d="100"/>
        <a:sy n="50" d="100"/>
      </p:scale>
      <p:origin x="77" y="0"/>
    </p:cViewPr>
    <p:sldLst>
      <p:sld r:id="rId1" collapse="1"/>
    </p:sldLst>
  </p:outlineViewPr>
  <p:notesTextViewPr>
    <p:cViewPr>
      <p:scale>
        <a:sx n="3" d="2"/>
        <a:sy n="3" d="2"/>
      </p:scale>
      <p:origin x="0" y="0"/>
    </p:cViewPr>
  </p:notesTextViewPr>
  <p:sorterViewPr>
    <p:cViewPr>
      <p:scale>
        <a:sx n="110" d="100"/>
        <a:sy n="110" d="100"/>
      </p:scale>
      <p:origin x="0" y="0"/>
    </p:cViewPr>
  </p:sorterViewPr>
  <p:notesViewPr>
    <p:cSldViewPr>
      <p:cViewPr varScale="1">
        <p:scale>
          <a:sx n="74" d="100"/>
          <a:sy n="74" d="100"/>
        </p:scale>
        <p:origin x="-2933" y="-67"/>
      </p:cViewPr>
      <p:guideLst>
        <p:guide orient="horz" pos="2909"/>
        <p:guide pos="219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FF282E-1368-4E05-B9C9-04D2E7B43BD5}" type="doc">
      <dgm:prSet loTypeId="urn:microsoft.com/office/officeart/2005/8/layout/hList1" loCatId="list" qsTypeId="urn:microsoft.com/office/officeart/2005/8/quickstyle/simple3" qsCatId="simple" csTypeId="urn:microsoft.com/office/officeart/2005/8/colors/accent1_2" csCatId="accent1" phldr="1"/>
      <dgm:spPr/>
      <dgm:t>
        <a:bodyPr/>
        <a:lstStyle/>
        <a:p>
          <a:endParaRPr lang="en-US"/>
        </a:p>
      </dgm:t>
    </dgm:pt>
    <dgm:pt modelId="{131FD3EF-38F4-4430-B580-84062A72E200}">
      <dgm:prSet phldrT="[Text]"/>
      <dgm:spPr/>
      <dgm:t>
        <a:bodyPr/>
        <a:lstStyle/>
        <a:p>
          <a:r>
            <a:rPr lang="en-US" dirty="0" smtClean="0">
              <a:solidFill>
                <a:srgbClr val="800080"/>
              </a:solidFill>
            </a:rPr>
            <a:t>Traditional NGF Projects</a:t>
          </a:r>
          <a:endParaRPr lang="en-US" dirty="0">
            <a:solidFill>
              <a:srgbClr val="800080"/>
            </a:solidFill>
          </a:endParaRPr>
        </a:p>
      </dgm:t>
    </dgm:pt>
    <dgm:pt modelId="{69DBAEEA-03EC-4DFE-8A06-C9CF893C8BCA}" type="parTrans" cxnId="{64E92D8E-A147-4A68-9532-188C7CD86674}">
      <dgm:prSet/>
      <dgm:spPr/>
      <dgm:t>
        <a:bodyPr/>
        <a:lstStyle/>
        <a:p>
          <a:endParaRPr lang="en-US"/>
        </a:p>
      </dgm:t>
    </dgm:pt>
    <dgm:pt modelId="{C5E947DE-DC60-4C6F-918B-B305FA817CFE}" type="sibTrans" cxnId="{64E92D8E-A147-4A68-9532-188C7CD86674}">
      <dgm:prSet/>
      <dgm:spPr/>
      <dgm:t>
        <a:bodyPr/>
        <a:lstStyle/>
        <a:p>
          <a:endParaRPr lang="en-US"/>
        </a:p>
      </dgm:t>
    </dgm:pt>
    <dgm:pt modelId="{E25D84E6-B03B-4FBF-A995-AB85D3CB2068}">
      <dgm:prSet phldrT="[Text]" custT="1"/>
      <dgm:spPr>
        <a:noFill/>
        <a:ln w="15875">
          <a:solidFill>
            <a:schemeClr val="accent1">
              <a:lumMod val="75000"/>
            </a:schemeClr>
          </a:solidFill>
        </a:ln>
      </dgm:spPr>
      <dgm:t>
        <a:bodyPr/>
        <a:lstStyle/>
        <a:p>
          <a:r>
            <a:rPr lang="en-US" sz="2200" dirty="0" smtClean="0"/>
            <a:t>DGIF, DMV, VDOT, higher education auxiliary, federal</a:t>
          </a:r>
          <a:endParaRPr lang="en-US" sz="2200" dirty="0"/>
        </a:p>
      </dgm:t>
    </dgm:pt>
    <dgm:pt modelId="{B7113168-2EAF-4E09-8C7F-07435ED0194E}" type="parTrans" cxnId="{1EF26F1C-D90B-461A-8B8C-858B51DD9065}">
      <dgm:prSet/>
      <dgm:spPr/>
      <dgm:t>
        <a:bodyPr/>
        <a:lstStyle/>
        <a:p>
          <a:endParaRPr lang="en-US"/>
        </a:p>
      </dgm:t>
    </dgm:pt>
    <dgm:pt modelId="{468C92B1-0EC9-4803-91BB-1B3AF7143836}" type="sibTrans" cxnId="{1EF26F1C-D90B-461A-8B8C-858B51DD9065}">
      <dgm:prSet/>
      <dgm:spPr/>
      <dgm:t>
        <a:bodyPr/>
        <a:lstStyle/>
        <a:p>
          <a:endParaRPr lang="en-US"/>
        </a:p>
      </dgm:t>
    </dgm:pt>
    <dgm:pt modelId="{6C5189F3-E04C-4888-B12C-0CB544997C81}">
      <dgm:prSet phldrT="[Text]"/>
      <dgm:spPr/>
      <dgm:t>
        <a:bodyPr/>
        <a:lstStyle/>
        <a:p>
          <a:r>
            <a:rPr lang="en-US" b="0" dirty="0" smtClean="0">
              <a:solidFill>
                <a:srgbClr val="800080"/>
              </a:solidFill>
            </a:rPr>
            <a:t>Revenue Bond Projects</a:t>
          </a:r>
          <a:endParaRPr lang="en-US" b="0" dirty="0">
            <a:solidFill>
              <a:srgbClr val="800080"/>
            </a:solidFill>
          </a:endParaRPr>
        </a:p>
      </dgm:t>
    </dgm:pt>
    <dgm:pt modelId="{0F7096E8-F4EF-4020-8976-B62E25DECDAC}" type="parTrans" cxnId="{1C80F866-CCE2-4F8A-8B19-FB07DD7679F9}">
      <dgm:prSet/>
      <dgm:spPr/>
      <dgm:t>
        <a:bodyPr/>
        <a:lstStyle/>
        <a:p>
          <a:endParaRPr lang="en-US"/>
        </a:p>
      </dgm:t>
    </dgm:pt>
    <dgm:pt modelId="{332582C4-615F-4B88-A20A-A2C7D1883D93}" type="sibTrans" cxnId="{1C80F866-CCE2-4F8A-8B19-FB07DD7679F9}">
      <dgm:prSet/>
      <dgm:spPr/>
      <dgm:t>
        <a:bodyPr/>
        <a:lstStyle/>
        <a:p>
          <a:endParaRPr lang="en-US"/>
        </a:p>
      </dgm:t>
    </dgm:pt>
    <dgm:pt modelId="{EEB73E2D-AC23-4699-AD96-AFD089F5EE4D}">
      <dgm:prSet phldrT="[Text]" custT="1"/>
      <dgm:spPr>
        <a:noFill/>
        <a:ln w="15875">
          <a:solidFill>
            <a:schemeClr val="accent1">
              <a:lumMod val="75000"/>
              <a:alpha val="90000"/>
            </a:schemeClr>
          </a:solidFill>
        </a:ln>
      </dgm:spPr>
      <dgm:t>
        <a:bodyPr/>
        <a:lstStyle/>
        <a:p>
          <a:r>
            <a:rPr lang="en-US" sz="2200" dirty="0" smtClean="0"/>
            <a:t>Revenue bond projects 9(c) </a:t>
          </a:r>
          <a:br>
            <a:rPr lang="en-US" sz="2200" dirty="0" smtClean="0"/>
          </a:br>
          <a:r>
            <a:rPr lang="en-US" sz="2200" dirty="0" smtClean="0"/>
            <a:t>and 9(d)</a:t>
          </a:r>
          <a:endParaRPr lang="en-US" sz="2200" dirty="0"/>
        </a:p>
      </dgm:t>
    </dgm:pt>
    <dgm:pt modelId="{D8A8EB97-87D1-4E64-A606-156782826974}" type="parTrans" cxnId="{182B0FFC-70D9-4958-A17B-8197CABB8B6E}">
      <dgm:prSet/>
      <dgm:spPr/>
      <dgm:t>
        <a:bodyPr/>
        <a:lstStyle/>
        <a:p>
          <a:endParaRPr lang="en-US"/>
        </a:p>
      </dgm:t>
    </dgm:pt>
    <dgm:pt modelId="{E8612E0E-00F0-4DDD-B305-E1336189F5C5}" type="sibTrans" cxnId="{182B0FFC-70D9-4958-A17B-8197CABB8B6E}">
      <dgm:prSet/>
      <dgm:spPr/>
      <dgm:t>
        <a:bodyPr/>
        <a:lstStyle/>
        <a:p>
          <a:endParaRPr lang="en-US"/>
        </a:p>
      </dgm:t>
    </dgm:pt>
    <dgm:pt modelId="{57726EC4-2B09-42DD-89EE-4AA0301DEE2A}">
      <dgm:prSet phldrT="[Text]"/>
      <dgm:spPr/>
      <dgm:t>
        <a:bodyPr/>
        <a:lstStyle/>
        <a:p>
          <a:r>
            <a:rPr lang="en-US" dirty="0" smtClean="0">
              <a:solidFill>
                <a:srgbClr val="800080"/>
              </a:solidFill>
            </a:rPr>
            <a:t>Other GF and bond projects </a:t>
          </a:r>
          <a:endParaRPr lang="en-US" dirty="0"/>
        </a:p>
      </dgm:t>
    </dgm:pt>
    <dgm:pt modelId="{E6E728D7-C214-41A9-A59F-FAB9EE888749}" type="parTrans" cxnId="{74763787-298D-4359-BF53-670CE859A5F7}">
      <dgm:prSet/>
      <dgm:spPr/>
      <dgm:t>
        <a:bodyPr/>
        <a:lstStyle/>
        <a:p>
          <a:endParaRPr lang="en-US"/>
        </a:p>
      </dgm:t>
    </dgm:pt>
    <dgm:pt modelId="{7EB92844-F4FF-4FB5-8367-5F02E041158F}" type="sibTrans" cxnId="{74763787-298D-4359-BF53-670CE859A5F7}">
      <dgm:prSet/>
      <dgm:spPr/>
      <dgm:t>
        <a:bodyPr/>
        <a:lstStyle/>
        <a:p>
          <a:endParaRPr lang="en-US"/>
        </a:p>
      </dgm:t>
    </dgm:pt>
    <dgm:pt modelId="{2A525235-0AD1-4D48-B8FB-2518E9D08EFA}">
      <dgm:prSet phldrT="[Text]" custT="1"/>
      <dgm:spPr>
        <a:noFill/>
        <a:ln w="15875">
          <a:solidFill>
            <a:schemeClr val="accent1">
              <a:lumMod val="75000"/>
              <a:alpha val="90000"/>
            </a:schemeClr>
          </a:solidFill>
        </a:ln>
      </dgm:spPr>
      <dgm:t>
        <a:bodyPr/>
        <a:lstStyle/>
        <a:p>
          <a:r>
            <a:rPr lang="en-US" sz="2200" dirty="0" smtClean="0"/>
            <a:t>Authorized as stand alone projects in Appropriation Act</a:t>
          </a:r>
          <a:endParaRPr lang="en-US" sz="2200" dirty="0"/>
        </a:p>
      </dgm:t>
    </dgm:pt>
    <dgm:pt modelId="{652271E8-BDE5-40DF-B527-6308E7E4584E}" type="parTrans" cxnId="{67DBB952-7EE6-4350-8FD4-5C7722B37950}">
      <dgm:prSet/>
      <dgm:spPr/>
      <dgm:t>
        <a:bodyPr/>
        <a:lstStyle/>
        <a:p>
          <a:endParaRPr lang="en-US"/>
        </a:p>
      </dgm:t>
    </dgm:pt>
    <dgm:pt modelId="{9CE3A03F-BF00-47AB-A51D-52277A144773}" type="sibTrans" cxnId="{67DBB952-7EE6-4350-8FD4-5C7722B37950}">
      <dgm:prSet/>
      <dgm:spPr/>
      <dgm:t>
        <a:bodyPr/>
        <a:lstStyle/>
        <a:p>
          <a:endParaRPr lang="en-US"/>
        </a:p>
      </dgm:t>
    </dgm:pt>
    <dgm:pt modelId="{B085974D-D2D5-4D87-B7B4-F697D0C802C1}">
      <dgm:prSet phldrT="[Text]" custT="1"/>
      <dgm:spPr>
        <a:noFill/>
        <a:ln w="15875">
          <a:solidFill>
            <a:schemeClr val="accent1">
              <a:lumMod val="75000"/>
              <a:alpha val="90000"/>
            </a:schemeClr>
          </a:solidFill>
        </a:ln>
      </dgm:spPr>
      <dgm:t>
        <a:bodyPr/>
        <a:lstStyle/>
        <a:p>
          <a:r>
            <a:rPr lang="en-US" sz="2200" dirty="0" smtClean="0"/>
            <a:t>Mostly higher ed</a:t>
          </a:r>
          <a:endParaRPr lang="en-US" sz="2200" dirty="0"/>
        </a:p>
      </dgm:t>
    </dgm:pt>
    <dgm:pt modelId="{577A0327-21A4-4ABB-BE8D-EADE16F1DC97}" type="parTrans" cxnId="{50567DD1-28A2-4153-B54C-1BDEE349D572}">
      <dgm:prSet/>
      <dgm:spPr/>
      <dgm:t>
        <a:bodyPr/>
        <a:lstStyle/>
        <a:p>
          <a:endParaRPr lang="en-US"/>
        </a:p>
      </dgm:t>
    </dgm:pt>
    <dgm:pt modelId="{B4E67226-EAE2-4AF4-8F29-6D87CF623CFF}" type="sibTrans" cxnId="{50567DD1-28A2-4153-B54C-1BDEE349D572}">
      <dgm:prSet/>
      <dgm:spPr/>
      <dgm:t>
        <a:bodyPr/>
        <a:lstStyle/>
        <a:p>
          <a:endParaRPr lang="en-US"/>
        </a:p>
      </dgm:t>
    </dgm:pt>
    <dgm:pt modelId="{7715F432-AE6E-4629-99AA-92F5199BEF52}" type="pres">
      <dgm:prSet presAssocID="{46FF282E-1368-4E05-B9C9-04D2E7B43BD5}" presName="Name0" presStyleCnt="0">
        <dgm:presLayoutVars>
          <dgm:dir/>
          <dgm:animLvl val="lvl"/>
          <dgm:resizeHandles val="exact"/>
        </dgm:presLayoutVars>
      </dgm:prSet>
      <dgm:spPr/>
      <dgm:t>
        <a:bodyPr/>
        <a:lstStyle/>
        <a:p>
          <a:endParaRPr lang="en-US"/>
        </a:p>
      </dgm:t>
    </dgm:pt>
    <dgm:pt modelId="{E617914F-47FF-4D47-A092-AB3DCEC68515}" type="pres">
      <dgm:prSet presAssocID="{131FD3EF-38F4-4430-B580-84062A72E200}" presName="composite" presStyleCnt="0"/>
      <dgm:spPr/>
    </dgm:pt>
    <dgm:pt modelId="{E38616E3-35BA-4C15-8E7D-14C38D648414}" type="pres">
      <dgm:prSet presAssocID="{131FD3EF-38F4-4430-B580-84062A72E200}" presName="parTx" presStyleLbl="alignNode1" presStyleIdx="0" presStyleCnt="3">
        <dgm:presLayoutVars>
          <dgm:chMax val="0"/>
          <dgm:chPref val="0"/>
          <dgm:bulletEnabled val="1"/>
        </dgm:presLayoutVars>
      </dgm:prSet>
      <dgm:spPr/>
      <dgm:t>
        <a:bodyPr/>
        <a:lstStyle/>
        <a:p>
          <a:endParaRPr lang="en-US"/>
        </a:p>
      </dgm:t>
    </dgm:pt>
    <dgm:pt modelId="{48443A53-E5AB-4853-A5F0-9D9560C68ACA}" type="pres">
      <dgm:prSet presAssocID="{131FD3EF-38F4-4430-B580-84062A72E200}" presName="desTx" presStyleLbl="alignAccFollowNode1" presStyleIdx="0" presStyleCnt="3">
        <dgm:presLayoutVars>
          <dgm:bulletEnabled val="1"/>
        </dgm:presLayoutVars>
      </dgm:prSet>
      <dgm:spPr/>
      <dgm:t>
        <a:bodyPr/>
        <a:lstStyle/>
        <a:p>
          <a:endParaRPr lang="en-US"/>
        </a:p>
      </dgm:t>
    </dgm:pt>
    <dgm:pt modelId="{1F9654E8-9DF8-4F42-B564-077827F6EAFD}" type="pres">
      <dgm:prSet presAssocID="{C5E947DE-DC60-4C6F-918B-B305FA817CFE}" presName="space" presStyleCnt="0"/>
      <dgm:spPr/>
    </dgm:pt>
    <dgm:pt modelId="{C2F393B3-43F0-4EC9-908B-21713E0650C7}" type="pres">
      <dgm:prSet presAssocID="{6C5189F3-E04C-4888-B12C-0CB544997C81}" presName="composite" presStyleCnt="0"/>
      <dgm:spPr/>
    </dgm:pt>
    <dgm:pt modelId="{BFAE347A-5158-46D1-A263-D8FCE8BB8F16}" type="pres">
      <dgm:prSet presAssocID="{6C5189F3-E04C-4888-B12C-0CB544997C81}" presName="parTx" presStyleLbl="alignNode1" presStyleIdx="1" presStyleCnt="3" custLinFactNeighborX="-5705" custLinFactNeighborY="-143">
        <dgm:presLayoutVars>
          <dgm:chMax val="0"/>
          <dgm:chPref val="0"/>
          <dgm:bulletEnabled val="1"/>
        </dgm:presLayoutVars>
      </dgm:prSet>
      <dgm:spPr/>
      <dgm:t>
        <a:bodyPr/>
        <a:lstStyle/>
        <a:p>
          <a:endParaRPr lang="en-US"/>
        </a:p>
      </dgm:t>
    </dgm:pt>
    <dgm:pt modelId="{23D4ABB3-05AF-4B87-8673-36CCEE31FB71}" type="pres">
      <dgm:prSet presAssocID="{6C5189F3-E04C-4888-B12C-0CB544997C81}" presName="desTx" presStyleLbl="alignAccFollowNode1" presStyleIdx="1" presStyleCnt="3" custLinFactNeighborX="-5705" custLinFactNeighborY="-1467">
        <dgm:presLayoutVars>
          <dgm:bulletEnabled val="1"/>
        </dgm:presLayoutVars>
      </dgm:prSet>
      <dgm:spPr/>
      <dgm:t>
        <a:bodyPr/>
        <a:lstStyle/>
        <a:p>
          <a:endParaRPr lang="en-US"/>
        </a:p>
      </dgm:t>
    </dgm:pt>
    <dgm:pt modelId="{9AAF75D8-7552-4CE0-BE62-8F4FCDAB1F2D}" type="pres">
      <dgm:prSet presAssocID="{332582C4-615F-4B88-A20A-A2C7D1883D93}" presName="space" presStyleCnt="0"/>
      <dgm:spPr/>
    </dgm:pt>
    <dgm:pt modelId="{06CC461E-F148-4ECA-BF6E-3DA887B6D068}" type="pres">
      <dgm:prSet presAssocID="{57726EC4-2B09-42DD-89EE-4AA0301DEE2A}" presName="composite" presStyleCnt="0"/>
      <dgm:spPr/>
    </dgm:pt>
    <dgm:pt modelId="{F7C16825-30DE-4143-8F42-C6176EDE40A6}" type="pres">
      <dgm:prSet presAssocID="{57726EC4-2B09-42DD-89EE-4AA0301DEE2A}" presName="parTx" presStyleLbl="alignNode1" presStyleIdx="2" presStyleCnt="3" custLinFactNeighborX="-11306" custLinFactNeighborY="-143">
        <dgm:presLayoutVars>
          <dgm:chMax val="0"/>
          <dgm:chPref val="0"/>
          <dgm:bulletEnabled val="1"/>
        </dgm:presLayoutVars>
      </dgm:prSet>
      <dgm:spPr/>
      <dgm:t>
        <a:bodyPr/>
        <a:lstStyle/>
        <a:p>
          <a:endParaRPr lang="en-US"/>
        </a:p>
      </dgm:t>
    </dgm:pt>
    <dgm:pt modelId="{FFB5EC0E-A025-4ED2-B83D-26CF8DE90ED1}" type="pres">
      <dgm:prSet presAssocID="{57726EC4-2B09-42DD-89EE-4AA0301DEE2A}" presName="desTx" presStyleLbl="alignAccFollowNode1" presStyleIdx="2" presStyleCnt="3" custLinFactNeighborX="-11306" custLinFactNeighborY="-1467">
        <dgm:presLayoutVars>
          <dgm:bulletEnabled val="1"/>
        </dgm:presLayoutVars>
      </dgm:prSet>
      <dgm:spPr/>
      <dgm:t>
        <a:bodyPr/>
        <a:lstStyle/>
        <a:p>
          <a:endParaRPr lang="en-US"/>
        </a:p>
      </dgm:t>
    </dgm:pt>
  </dgm:ptLst>
  <dgm:cxnLst>
    <dgm:cxn modelId="{FE85F287-7FA4-4C7A-937E-7624C1E1462C}" type="presOf" srcId="{57726EC4-2B09-42DD-89EE-4AA0301DEE2A}" destId="{F7C16825-30DE-4143-8F42-C6176EDE40A6}" srcOrd="0" destOrd="0" presId="urn:microsoft.com/office/officeart/2005/8/layout/hList1"/>
    <dgm:cxn modelId="{6790F83D-D9B2-4A11-BD08-B0B134E3E747}" type="presOf" srcId="{46FF282E-1368-4E05-B9C9-04D2E7B43BD5}" destId="{7715F432-AE6E-4629-99AA-92F5199BEF52}" srcOrd="0" destOrd="0" presId="urn:microsoft.com/office/officeart/2005/8/layout/hList1"/>
    <dgm:cxn modelId="{50567DD1-28A2-4153-B54C-1BDEE349D572}" srcId="{6C5189F3-E04C-4888-B12C-0CB544997C81}" destId="{B085974D-D2D5-4D87-B7B4-F697D0C802C1}" srcOrd="1" destOrd="0" parTransId="{577A0327-21A4-4ABB-BE8D-EADE16F1DC97}" sibTransId="{B4E67226-EAE2-4AF4-8F29-6D87CF623CFF}"/>
    <dgm:cxn modelId="{E78BF3EF-405D-4A7A-A069-458A9391DA68}" type="presOf" srcId="{E25D84E6-B03B-4FBF-A995-AB85D3CB2068}" destId="{48443A53-E5AB-4853-A5F0-9D9560C68ACA}" srcOrd="0" destOrd="0" presId="urn:microsoft.com/office/officeart/2005/8/layout/hList1"/>
    <dgm:cxn modelId="{64E92D8E-A147-4A68-9532-188C7CD86674}" srcId="{46FF282E-1368-4E05-B9C9-04D2E7B43BD5}" destId="{131FD3EF-38F4-4430-B580-84062A72E200}" srcOrd="0" destOrd="0" parTransId="{69DBAEEA-03EC-4DFE-8A06-C9CF893C8BCA}" sibTransId="{C5E947DE-DC60-4C6F-918B-B305FA817CFE}"/>
    <dgm:cxn modelId="{8D8EFA54-353F-4210-A3B9-383D189AC2C2}" type="presOf" srcId="{2A525235-0AD1-4D48-B8FB-2518E9D08EFA}" destId="{FFB5EC0E-A025-4ED2-B83D-26CF8DE90ED1}" srcOrd="0" destOrd="0" presId="urn:microsoft.com/office/officeart/2005/8/layout/hList1"/>
    <dgm:cxn modelId="{1EF26F1C-D90B-461A-8B8C-858B51DD9065}" srcId="{131FD3EF-38F4-4430-B580-84062A72E200}" destId="{E25D84E6-B03B-4FBF-A995-AB85D3CB2068}" srcOrd="0" destOrd="0" parTransId="{B7113168-2EAF-4E09-8C7F-07435ED0194E}" sibTransId="{468C92B1-0EC9-4803-91BB-1B3AF7143836}"/>
    <dgm:cxn modelId="{5D8314C0-2349-47CC-899F-91836DC4B926}" type="presOf" srcId="{EEB73E2D-AC23-4699-AD96-AFD089F5EE4D}" destId="{23D4ABB3-05AF-4B87-8673-36CCEE31FB71}" srcOrd="0" destOrd="0" presId="urn:microsoft.com/office/officeart/2005/8/layout/hList1"/>
    <dgm:cxn modelId="{1219487B-E3D6-4CAA-9E77-BC60E312B839}" type="presOf" srcId="{131FD3EF-38F4-4430-B580-84062A72E200}" destId="{E38616E3-35BA-4C15-8E7D-14C38D648414}" srcOrd="0" destOrd="0" presId="urn:microsoft.com/office/officeart/2005/8/layout/hList1"/>
    <dgm:cxn modelId="{67DBB952-7EE6-4350-8FD4-5C7722B37950}" srcId="{57726EC4-2B09-42DD-89EE-4AA0301DEE2A}" destId="{2A525235-0AD1-4D48-B8FB-2518E9D08EFA}" srcOrd="0" destOrd="0" parTransId="{652271E8-BDE5-40DF-B527-6308E7E4584E}" sibTransId="{9CE3A03F-BF00-47AB-A51D-52277A144773}"/>
    <dgm:cxn modelId="{BEDC14E6-547D-4211-B3BD-291AB94EB89F}" type="presOf" srcId="{6C5189F3-E04C-4888-B12C-0CB544997C81}" destId="{BFAE347A-5158-46D1-A263-D8FCE8BB8F16}" srcOrd="0" destOrd="0" presId="urn:microsoft.com/office/officeart/2005/8/layout/hList1"/>
    <dgm:cxn modelId="{1C80F866-CCE2-4F8A-8B19-FB07DD7679F9}" srcId="{46FF282E-1368-4E05-B9C9-04D2E7B43BD5}" destId="{6C5189F3-E04C-4888-B12C-0CB544997C81}" srcOrd="1" destOrd="0" parTransId="{0F7096E8-F4EF-4020-8976-B62E25DECDAC}" sibTransId="{332582C4-615F-4B88-A20A-A2C7D1883D93}"/>
    <dgm:cxn modelId="{EFADC7BA-5176-4499-A91D-B07EA457EAF4}" type="presOf" srcId="{B085974D-D2D5-4D87-B7B4-F697D0C802C1}" destId="{23D4ABB3-05AF-4B87-8673-36CCEE31FB71}" srcOrd="0" destOrd="1" presId="urn:microsoft.com/office/officeart/2005/8/layout/hList1"/>
    <dgm:cxn modelId="{182B0FFC-70D9-4958-A17B-8197CABB8B6E}" srcId="{6C5189F3-E04C-4888-B12C-0CB544997C81}" destId="{EEB73E2D-AC23-4699-AD96-AFD089F5EE4D}" srcOrd="0" destOrd="0" parTransId="{D8A8EB97-87D1-4E64-A606-156782826974}" sibTransId="{E8612E0E-00F0-4DDD-B305-E1336189F5C5}"/>
    <dgm:cxn modelId="{74763787-298D-4359-BF53-670CE859A5F7}" srcId="{46FF282E-1368-4E05-B9C9-04D2E7B43BD5}" destId="{57726EC4-2B09-42DD-89EE-4AA0301DEE2A}" srcOrd="2" destOrd="0" parTransId="{E6E728D7-C214-41A9-A59F-FAB9EE888749}" sibTransId="{7EB92844-F4FF-4FB5-8367-5F02E041158F}"/>
    <dgm:cxn modelId="{912F00EC-3CF6-4B9C-8C7F-2F3FB572EF68}" type="presParOf" srcId="{7715F432-AE6E-4629-99AA-92F5199BEF52}" destId="{E617914F-47FF-4D47-A092-AB3DCEC68515}" srcOrd="0" destOrd="0" presId="urn:microsoft.com/office/officeart/2005/8/layout/hList1"/>
    <dgm:cxn modelId="{8A7122AD-7C69-4D3B-82F1-8316F2D40F91}" type="presParOf" srcId="{E617914F-47FF-4D47-A092-AB3DCEC68515}" destId="{E38616E3-35BA-4C15-8E7D-14C38D648414}" srcOrd="0" destOrd="0" presId="urn:microsoft.com/office/officeart/2005/8/layout/hList1"/>
    <dgm:cxn modelId="{7030F55C-30A5-4376-9AD8-83F5C34A922B}" type="presParOf" srcId="{E617914F-47FF-4D47-A092-AB3DCEC68515}" destId="{48443A53-E5AB-4853-A5F0-9D9560C68ACA}" srcOrd="1" destOrd="0" presId="urn:microsoft.com/office/officeart/2005/8/layout/hList1"/>
    <dgm:cxn modelId="{D2D2E0F1-2850-44F8-9451-AADB806CE94D}" type="presParOf" srcId="{7715F432-AE6E-4629-99AA-92F5199BEF52}" destId="{1F9654E8-9DF8-4F42-B564-077827F6EAFD}" srcOrd="1" destOrd="0" presId="urn:microsoft.com/office/officeart/2005/8/layout/hList1"/>
    <dgm:cxn modelId="{685C7A7C-3034-4B01-9F3E-2B094785AC0D}" type="presParOf" srcId="{7715F432-AE6E-4629-99AA-92F5199BEF52}" destId="{C2F393B3-43F0-4EC9-908B-21713E0650C7}" srcOrd="2" destOrd="0" presId="urn:microsoft.com/office/officeart/2005/8/layout/hList1"/>
    <dgm:cxn modelId="{988616A0-6AC0-4EF8-B351-A758038527C5}" type="presParOf" srcId="{C2F393B3-43F0-4EC9-908B-21713E0650C7}" destId="{BFAE347A-5158-46D1-A263-D8FCE8BB8F16}" srcOrd="0" destOrd="0" presId="urn:microsoft.com/office/officeart/2005/8/layout/hList1"/>
    <dgm:cxn modelId="{974F59B1-68B7-407C-AFCB-4AF352186FD3}" type="presParOf" srcId="{C2F393B3-43F0-4EC9-908B-21713E0650C7}" destId="{23D4ABB3-05AF-4B87-8673-36CCEE31FB71}" srcOrd="1" destOrd="0" presId="urn:microsoft.com/office/officeart/2005/8/layout/hList1"/>
    <dgm:cxn modelId="{F5A6E917-2AFF-456C-A789-2C3A35E94555}" type="presParOf" srcId="{7715F432-AE6E-4629-99AA-92F5199BEF52}" destId="{9AAF75D8-7552-4CE0-BE62-8F4FCDAB1F2D}" srcOrd="3" destOrd="0" presId="urn:microsoft.com/office/officeart/2005/8/layout/hList1"/>
    <dgm:cxn modelId="{01964F62-58A1-4B91-AFAD-0D7A0132D5A9}" type="presParOf" srcId="{7715F432-AE6E-4629-99AA-92F5199BEF52}" destId="{06CC461E-F148-4ECA-BF6E-3DA887B6D068}" srcOrd="4" destOrd="0" presId="urn:microsoft.com/office/officeart/2005/8/layout/hList1"/>
    <dgm:cxn modelId="{70C652BA-74C0-4608-A25E-2EDD81F62AA2}" type="presParOf" srcId="{06CC461E-F148-4ECA-BF6E-3DA887B6D068}" destId="{F7C16825-30DE-4143-8F42-C6176EDE40A6}" srcOrd="0" destOrd="0" presId="urn:microsoft.com/office/officeart/2005/8/layout/hList1"/>
    <dgm:cxn modelId="{CB6EF1C4-90CE-48FF-B538-5DEF58FAE373}" type="presParOf" srcId="{06CC461E-F148-4ECA-BF6E-3DA887B6D068}" destId="{FFB5EC0E-A025-4ED2-B83D-26CF8DE90ED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8616E3-35BA-4C15-8E7D-14C38D648414}">
      <dsp:nvSpPr>
        <dsp:cNvPr id="0" name=""/>
        <dsp:cNvSpPr/>
      </dsp:nvSpPr>
      <dsp:spPr>
        <a:xfrm>
          <a:off x="2595" y="230050"/>
          <a:ext cx="2530673" cy="101226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2800" kern="1200" dirty="0" smtClean="0">
              <a:solidFill>
                <a:srgbClr val="800080"/>
              </a:solidFill>
            </a:rPr>
            <a:t>Traditional NGF Projects</a:t>
          </a:r>
          <a:endParaRPr lang="en-US" sz="2800" kern="1200" dirty="0">
            <a:solidFill>
              <a:srgbClr val="800080"/>
            </a:solidFill>
          </a:endParaRPr>
        </a:p>
      </dsp:txBody>
      <dsp:txXfrm>
        <a:off x="2595" y="230050"/>
        <a:ext cx="2530673" cy="1012269"/>
      </dsp:txXfrm>
    </dsp:sp>
    <dsp:sp modelId="{48443A53-E5AB-4853-A5F0-9D9560C68ACA}">
      <dsp:nvSpPr>
        <dsp:cNvPr id="0" name=""/>
        <dsp:cNvSpPr/>
      </dsp:nvSpPr>
      <dsp:spPr>
        <a:xfrm>
          <a:off x="2595" y="1242319"/>
          <a:ext cx="2530673" cy="1575630"/>
        </a:xfrm>
        <a:prstGeom prst="rect">
          <a:avLst/>
        </a:prstGeom>
        <a:noFill/>
        <a:ln w="15875" cap="flat" cmpd="sng" algn="ctr">
          <a:solidFill>
            <a:schemeClr val="accent1">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DGIF, DMV, VDOT, higher education auxiliary, federal</a:t>
          </a:r>
          <a:endParaRPr lang="en-US" sz="2200" kern="1200" dirty="0"/>
        </a:p>
      </dsp:txBody>
      <dsp:txXfrm>
        <a:off x="2595" y="1242319"/>
        <a:ext cx="2530673" cy="1575630"/>
      </dsp:txXfrm>
    </dsp:sp>
    <dsp:sp modelId="{BFAE347A-5158-46D1-A263-D8FCE8BB8F16}">
      <dsp:nvSpPr>
        <dsp:cNvPr id="0" name=""/>
        <dsp:cNvSpPr/>
      </dsp:nvSpPr>
      <dsp:spPr>
        <a:xfrm>
          <a:off x="2743188" y="228602"/>
          <a:ext cx="2530673" cy="101226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2800" b="0" kern="1200" dirty="0" smtClean="0">
              <a:solidFill>
                <a:srgbClr val="800080"/>
              </a:solidFill>
            </a:rPr>
            <a:t>Revenue Bond Projects</a:t>
          </a:r>
          <a:endParaRPr lang="en-US" sz="2800" b="0" kern="1200" dirty="0">
            <a:solidFill>
              <a:srgbClr val="800080"/>
            </a:solidFill>
          </a:endParaRPr>
        </a:p>
      </dsp:txBody>
      <dsp:txXfrm>
        <a:off x="2743188" y="228602"/>
        <a:ext cx="2530673" cy="1012269"/>
      </dsp:txXfrm>
    </dsp:sp>
    <dsp:sp modelId="{23D4ABB3-05AF-4B87-8673-36CCEE31FB71}">
      <dsp:nvSpPr>
        <dsp:cNvPr id="0" name=""/>
        <dsp:cNvSpPr/>
      </dsp:nvSpPr>
      <dsp:spPr>
        <a:xfrm>
          <a:off x="2743188" y="1219205"/>
          <a:ext cx="2530673" cy="1575630"/>
        </a:xfrm>
        <a:prstGeom prst="rect">
          <a:avLst/>
        </a:prstGeom>
        <a:noFill/>
        <a:ln w="15875" cap="flat" cmpd="sng" algn="ctr">
          <a:solidFill>
            <a:schemeClr val="accent1">
              <a:lumMod val="75000"/>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Revenue bond projects 9(c) </a:t>
          </a:r>
          <a:br>
            <a:rPr lang="en-US" sz="2200" kern="1200" dirty="0" smtClean="0"/>
          </a:br>
          <a:r>
            <a:rPr lang="en-US" sz="2200" kern="1200" dirty="0" smtClean="0"/>
            <a:t>and 9(d)</a:t>
          </a:r>
          <a:endParaRPr lang="en-US" sz="2200" kern="1200" dirty="0"/>
        </a:p>
        <a:p>
          <a:pPr marL="228600" lvl="1" indent="-228600" algn="l" defTabSz="977900">
            <a:lnSpc>
              <a:spcPct val="90000"/>
            </a:lnSpc>
            <a:spcBef>
              <a:spcPct val="0"/>
            </a:spcBef>
            <a:spcAft>
              <a:spcPct val="15000"/>
            </a:spcAft>
            <a:buChar char="••"/>
          </a:pPr>
          <a:r>
            <a:rPr lang="en-US" sz="2200" kern="1200" dirty="0" smtClean="0"/>
            <a:t>Mostly higher ed</a:t>
          </a:r>
          <a:endParaRPr lang="en-US" sz="2200" kern="1200" dirty="0"/>
        </a:p>
      </dsp:txBody>
      <dsp:txXfrm>
        <a:off x="2743188" y="1219205"/>
        <a:ext cx="2530673" cy="1575630"/>
      </dsp:txXfrm>
    </dsp:sp>
    <dsp:sp modelId="{F7C16825-30DE-4143-8F42-C6176EDE40A6}">
      <dsp:nvSpPr>
        <dsp:cNvPr id="0" name=""/>
        <dsp:cNvSpPr/>
      </dsp:nvSpPr>
      <dsp:spPr>
        <a:xfrm>
          <a:off x="5486413" y="228602"/>
          <a:ext cx="2530673" cy="101226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2800" kern="1200" dirty="0" smtClean="0">
              <a:solidFill>
                <a:srgbClr val="800080"/>
              </a:solidFill>
            </a:rPr>
            <a:t>Other GF and bond projects </a:t>
          </a:r>
          <a:endParaRPr lang="en-US" sz="2800" kern="1200" dirty="0"/>
        </a:p>
      </dsp:txBody>
      <dsp:txXfrm>
        <a:off x="5486413" y="228602"/>
        <a:ext cx="2530673" cy="1012269"/>
      </dsp:txXfrm>
    </dsp:sp>
    <dsp:sp modelId="{FFB5EC0E-A025-4ED2-B83D-26CF8DE90ED1}">
      <dsp:nvSpPr>
        <dsp:cNvPr id="0" name=""/>
        <dsp:cNvSpPr/>
      </dsp:nvSpPr>
      <dsp:spPr>
        <a:xfrm>
          <a:off x="5486413" y="1219205"/>
          <a:ext cx="2530673" cy="1575630"/>
        </a:xfrm>
        <a:prstGeom prst="rect">
          <a:avLst/>
        </a:prstGeom>
        <a:noFill/>
        <a:ln w="15875" cap="flat" cmpd="sng" algn="ctr">
          <a:solidFill>
            <a:schemeClr val="accent1">
              <a:lumMod val="75000"/>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Authorized as stand alone projects in Appropriation Act</a:t>
          </a:r>
          <a:endParaRPr lang="en-US" sz="2200" kern="1200" dirty="0"/>
        </a:p>
      </dsp:txBody>
      <dsp:txXfrm>
        <a:off x="5486413" y="1219205"/>
        <a:ext cx="2530673" cy="157563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2"/>
          <p:cNvSpPr>
            <a:spLocks noGrp="1" noChangeArrowheads="1"/>
          </p:cNvSpPr>
          <p:nvPr>
            <p:ph type="hdr" sz="quarter"/>
          </p:nvPr>
        </p:nvSpPr>
        <p:spPr bwMode="auto">
          <a:xfrm>
            <a:off x="0" y="230505"/>
            <a:ext cx="6973888" cy="462599"/>
          </a:xfrm>
          <a:prstGeom prst="rect">
            <a:avLst/>
          </a:prstGeom>
          <a:noFill/>
          <a:ln w="9525">
            <a:noFill/>
            <a:miter lim="800000"/>
            <a:headEnd/>
            <a:tailEnd/>
          </a:ln>
          <a:effectLst/>
        </p:spPr>
        <p:txBody>
          <a:bodyPr vert="horz" wrap="square" lIns="92257" tIns="46129" rIns="92257" bIns="46129" numCol="1" anchor="t" anchorCtr="0" compatLnSpc="1">
            <a:prstTxWarp prst="textNoShape">
              <a:avLst/>
            </a:prstTxWarp>
          </a:bodyPr>
          <a:lstStyle>
            <a:lvl1pPr algn="ctr" defTabSz="922521" eaLnBrk="0" hangingPunct="0">
              <a:defRPr sz="1600" b="1">
                <a:cs typeface="+mn-cs"/>
              </a:defRPr>
            </a:lvl1pPr>
          </a:lstStyle>
          <a:p>
            <a:pPr>
              <a:defRPr/>
            </a:pPr>
            <a:r>
              <a:rPr lang="en-US" dirty="0"/>
              <a:t>Virginia’s Appropriation Process</a:t>
            </a:r>
          </a:p>
        </p:txBody>
      </p:sp>
      <p:sp>
        <p:nvSpPr>
          <p:cNvPr id="156675" name="Rectangle 3"/>
          <p:cNvSpPr>
            <a:spLocks noGrp="1" noChangeArrowheads="1"/>
          </p:cNvSpPr>
          <p:nvPr>
            <p:ph type="dt" sz="quarter" idx="1"/>
          </p:nvPr>
        </p:nvSpPr>
        <p:spPr bwMode="auto">
          <a:xfrm>
            <a:off x="3953243" y="3"/>
            <a:ext cx="3020647" cy="462600"/>
          </a:xfrm>
          <a:prstGeom prst="rect">
            <a:avLst/>
          </a:prstGeom>
          <a:noFill/>
          <a:ln w="9525">
            <a:noFill/>
            <a:miter lim="800000"/>
            <a:headEnd/>
            <a:tailEnd/>
          </a:ln>
          <a:effectLst/>
        </p:spPr>
        <p:txBody>
          <a:bodyPr vert="horz" wrap="square" lIns="92257" tIns="46129" rIns="92257" bIns="46129" numCol="1" anchor="t" anchorCtr="0" compatLnSpc="1">
            <a:prstTxWarp prst="textNoShape">
              <a:avLst/>
            </a:prstTxWarp>
          </a:bodyPr>
          <a:lstStyle>
            <a:lvl1pPr algn="r" defTabSz="922521" eaLnBrk="0" hangingPunct="0">
              <a:defRPr sz="1200">
                <a:cs typeface="+mn-cs"/>
              </a:defRPr>
            </a:lvl1pPr>
          </a:lstStyle>
          <a:p>
            <a:pPr>
              <a:defRPr/>
            </a:pPr>
            <a:endParaRPr lang="en-US" dirty="0"/>
          </a:p>
        </p:txBody>
      </p:sp>
      <p:sp>
        <p:nvSpPr>
          <p:cNvPr id="156676" name="Rectangle 4"/>
          <p:cNvSpPr>
            <a:spLocks noGrp="1" noChangeArrowheads="1"/>
          </p:cNvSpPr>
          <p:nvPr>
            <p:ph type="ftr" sz="quarter" idx="2"/>
          </p:nvPr>
        </p:nvSpPr>
        <p:spPr bwMode="auto">
          <a:xfrm>
            <a:off x="542170" y="8773478"/>
            <a:ext cx="3022229" cy="462599"/>
          </a:xfrm>
          <a:prstGeom prst="rect">
            <a:avLst/>
          </a:prstGeom>
          <a:noFill/>
          <a:ln w="9525">
            <a:noFill/>
            <a:miter lim="800000"/>
            <a:headEnd/>
            <a:tailEnd/>
          </a:ln>
          <a:effectLst/>
        </p:spPr>
        <p:txBody>
          <a:bodyPr vert="horz" wrap="square" lIns="92257" tIns="46129" rIns="92257" bIns="46129" numCol="1" anchor="b" anchorCtr="0" compatLnSpc="1">
            <a:prstTxWarp prst="textNoShape">
              <a:avLst/>
            </a:prstTxWarp>
          </a:bodyPr>
          <a:lstStyle>
            <a:lvl1pPr defTabSz="922521" eaLnBrk="0" hangingPunct="0">
              <a:defRPr sz="1200">
                <a:cs typeface="+mn-cs"/>
              </a:defRPr>
            </a:lvl1pPr>
          </a:lstStyle>
          <a:p>
            <a:pPr>
              <a:defRPr/>
            </a:pPr>
            <a:r>
              <a:rPr lang="en-US" dirty="0"/>
              <a:t>Department of Planning and Budget</a:t>
            </a:r>
          </a:p>
        </p:txBody>
      </p:sp>
      <p:sp>
        <p:nvSpPr>
          <p:cNvPr id="156677" name="Rectangle 5"/>
          <p:cNvSpPr>
            <a:spLocks noGrp="1" noChangeArrowheads="1"/>
          </p:cNvSpPr>
          <p:nvPr>
            <p:ph type="sldNum" sz="quarter" idx="3"/>
          </p:nvPr>
        </p:nvSpPr>
        <p:spPr bwMode="auto">
          <a:xfrm>
            <a:off x="3486949" y="8773478"/>
            <a:ext cx="3020648" cy="462599"/>
          </a:xfrm>
          <a:prstGeom prst="rect">
            <a:avLst/>
          </a:prstGeom>
          <a:noFill/>
          <a:ln w="9525">
            <a:noFill/>
            <a:miter lim="800000"/>
            <a:headEnd/>
            <a:tailEnd/>
          </a:ln>
          <a:effectLst/>
        </p:spPr>
        <p:txBody>
          <a:bodyPr vert="horz" wrap="square" lIns="92257" tIns="46129" rIns="92257" bIns="46129" numCol="1" anchor="b" anchorCtr="0" compatLnSpc="1">
            <a:prstTxWarp prst="textNoShape">
              <a:avLst/>
            </a:prstTxWarp>
          </a:bodyPr>
          <a:lstStyle>
            <a:lvl1pPr algn="r" defTabSz="922521" eaLnBrk="0" hangingPunct="0">
              <a:defRPr sz="1200">
                <a:cs typeface="+mn-cs"/>
              </a:defRPr>
            </a:lvl1pPr>
          </a:lstStyle>
          <a:p>
            <a:pPr>
              <a:defRPr/>
            </a:pPr>
            <a:r>
              <a:rPr lang="en-US" dirty="0"/>
              <a:t>Page </a:t>
            </a:r>
            <a:fld id="{97928522-DAAA-4560-A4A1-FC677FB2B9BE}" type="slidenum">
              <a:rPr lang="en-US"/>
              <a:pPr>
                <a:defRPr/>
              </a:pPr>
              <a:t>‹#›</a:t>
            </a:fld>
            <a:endParaRPr lang="en-US" dirty="0"/>
          </a:p>
        </p:txBody>
      </p:sp>
    </p:spTree>
    <p:extLst>
      <p:ext uri="{BB962C8B-B14F-4D97-AF65-F5344CB8AC3E}">
        <p14:creationId xmlns:p14="http://schemas.microsoft.com/office/powerpoint/2010/main" val="419626905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2034" name="Rectangle 1026"/>
          <p:cNvSpPr>
            <a:spLocks noGrp="1" noChangeArrowheads="1"/>
          </p:cNvSpPr>
          <p:nvPr>
            <p:ph type="hdr" sz="quarter"/>
          </p:nvPr>
        </p:nvSpPr>
        <p:spPr bwMode="auto">
          <a:xfrm>
            <a:off x="1" y="2"/>
            <a:ext cx="3055423" cy="440343"/>
          </a:xfrm>
          <a:prstGeom prst="rect">
            <a:avLst/>
          </a:prstGeom>
          <a:noFill/>
          <a:ln w="9525">
            <a:noFill/>
            <a:miter lim="800000"/>
            <a:headEnd/>
            <a:tailEnd/>
          </a:ln>
          <a:effectLst/>
        </p:spPr>
        <p:txBody>
          <a:bodyPr vert="horz" wrap="square" lIns="87724" tIns="43863" rIns="87724" bIns="43863" numCol="1" anchor="t" anchorCtr="0" compatLnSpc="1">
            <a:prstTxWarp prst="textNoShape">
              <a:avLst/>
            </a:prstTxWarp>
          </a:bodyPr>
          <a:lstStyle>
            <a:lvl1pPr defTabSz="876554" eaLnBrk="0" hangingPunct="0">
              <a:defRPr sz="1200">
                <a:cs typeface="+mn-cs"/>
              </a:defRPr>
            </a:lvl1pPr>
          </a:lstStyle>
          <a:p>
            <a:pPr>
              <a:defRPr/>
            </a:pPr>
            <a:endParaRPr lang="en-US" dirty="0"/>
          </a:p>
        </p:txBody>
      </p:sp>
      <p:sp>
        <p:nvSpPr>
          <p:cNvPr id="172035" name="Rectangle 1027"/>
          <p:cNvSpPr>
            <a:spLocks noGrp="1" noChangeArrowheads="1"/>
          </p:cNvSpPr>
          <p:nvPr>
            <p:ph type="dt" idx="1"/>
          </p:nvPr>
        </p:nvSpPr>
        <p:spPr bwMode="auto">
          <a:xfrm>
            <a:off x="3929533" y="2"/>
            <a:ext cx="3057003" cy="440343"/>
          </a:xfrm>
          <a:prstGeom prst="rect">
            <a:avLst/>
          </a:prstGeom>
          <a:noFill/>
          <a:ln w="9525">
            <a:noFill/>
            <a:miter lim="800000"/>
            <a:headEnd/>
            <a:tailEnd/>
          </a:ln>
          <a:effectLst/>
        </p:spPr>
        <p:txBody>
          <a:bodyPr vert="horz" wrap="square" lIns="87724" tIns="43863" rIns="87724" bIns="43863" numCol="1" anchor="t" anchorCtr="0" compatLnSpc="1">
            <a:prstTxWarp prst="textNoShape">
              <a:avLst/>
            </a:prstTxWarp>
          </a:bodyPr>
          <a:lstStyle>
            <a:lvl1pPr algn="r" defTabSz="876554" eaLnBrk="0" hangingPunct="0">
              <a:defRPr sz="1200">
                <a:cs typeface="+mn-cs"/>
              </a:defRPr>
            </a:lvl1pPr>
          </a:lstStyle>
          <a:p>
            <a:pPr>
              <a:defRPr/>
            </a:pPr>
            <a:endParaRPr lang="en-US" dirty="0"/>
          </a:p>
        </p:txBody>
      </p:sp>
      <p:sp>
        <p:nvSpPr>
          <p:cNvPr id="33796" name="Rectangle 1028"/>
          <p:cNvSpPr>
            <a:spLocks noGrp="1" noRot="1" noChangeAspect="1" noChangeArrowheads="1" noTextEdit="1"/>
          </p:cNvSpPr>
          <p:nvPr>
            <p:ph type="sldImg" idx="2"/>
          </p:nvPr>
        </p:nvSpPr>
        <p:spPr bwMode="auto">
          <a:xfrm>
            <a:off x="908050" y="660400"/>
            <a:ext cx="5168900" cy="3524250"/>
          </a:xfrm>
          <a:prstGeom prst="rect">
            <a:avLst/>
          </a:prstGeom>
          <a:noFill/>
          <a:ln w="9525">
            <a:solidFill>
              <a:srgbClr val="000000"/>
            </a:solidFill>
            <a:miter lim="800000"/>
            <a:headEnd/>
            <a:tailEnd/>
          </a:ln>
        </p:spPr>
      </p:sp>
      <p:sp>
        <p:nvSpPr>
          <p:cNvPr id="172037" name="Rectangle 1029"/>
          <p:cNvSpPr>
            <a:spLocks noGrp="1" noChangeArrowheads="1"/>
          </p:cNvSpPr>
          <p:nvPr>
            <p:ph type="body" sz="quarter" idx="3"/>
          </p:nvPr>
        </p:nvSpPr>
        <p:spPr bwMode="auto">
          <a:xfrm>
            <a:off x="945240" y="4405023"/>
            <a:ext cx="5094480" cy="4112516"/>
          </a:xfrm>
          <a:prstGeom prst="rect">
            <a:avLst/>
          </a:prstGeom>
          <a:noFill/>
          <a:ln w="9525">
            <a:noFill/>
            <a:miter lim="800000"/>
            <a:headEnd/>
            <a:tailEnd/>
          </a:ln>
          <a:effectLst/>
        </p:spPr>
        <p:txBody>
          <a:bodyPr vert="horz" wrap="square" lIns="87724" tIns="43863" rIns="87724" bIns="4386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2038" name="Rectangle 1030"/>
          <p:cNvSpPr>
            <a:spLocks noGrp="1" noChangeArrowheads="1"/>
          </p:cNvSpPr>
          <p:nvPr>
            <p:ph type="ftr" sz="quarter" idx="4"/>
          </p:nvPr>
        </p:nvSpPr>
        <p:spPr bwMode="auto">
          <a:xfrm>
            <a:off x="1" y="8738505"/>
            <a:ext cx="3055423" cy="515058"/>
          </a:xfrm>
          <a:prstGeom prst="rect">
            <a:avLst/>
          </a:prstGeom>
          <a:noFill/>
          <a:ln w="9525">
            <a:noFill/>
            <a:miter lim="800000"/>
            <a:headEnd/>
            <a:tailEnd/>
          </a:ln>
          <a:effectLst/>
        </p:spPr>
        <p:txBody>
          <a:bodyPr vert="horz" wrap="square" lIns="87724" tIns="43863" rIns="87724" bIns="43863" numCol="1" anchor="b" anchorCtr="0" compatLnSpc="1">
            <a:prstTxWarp prst="textNoShape">
              <a:avLst/>
            </a:prstTxWarp>
          </a:bodyPr>
          <a:lstStyle>
            <a:lvl1pPr defTabSz="876554" eaLnBrk="0" hangingPunct="0">
              <a:defRPr sz="1200">
                <a:cs typeface="+mn-cs"/>
              </a:defRPr>
            </a:lvl1pPr>
          </a:lstStyle>
          <a:p>
            <a:pPr>
              <a:defRPr/>
            </a:pPr>
            <a:endParaRPr lang="en-US" dirty="0"/>
          </a:p>
        </p:txBody>
      </p:sp>
      <p:sp>
        <p:nvSpPr>
          <p:cNvPr id="172039" name="Rectangle 1031"/>
          <p:cNvSpPr>
            <a:spLocks noGrp="1" noChangeArrowheads="1"/>
          </p:cNvSpPr>
          <p:nvPr>
            <p:ph type="sldNum" sz="quarter" idx="5"/>
          </p:nvPr>
        </p:nvSpPr>
        <p:spPr bwMode="auto">
          <a:xfrm>
            <a:off x="3929533" y="8738505"/>
            <a:ext cx="3057003" cy="515058"/>
          </a:xfrm>
          <a:prstGeom prst="rect">
            <a:avLst/>
          </a:prstGeom>
          <a:noFill/>
          <a:ln w="9525">
            <a:noFill/>
            <a:miter lim="800000"/>
            <a:headEnd/>
            <a:tailEnd/>
          </a:ln>
          <a:effectLst/>
        </p:spPr>
        <p:txBody>
          <a:bodyPr vert="horz" wrap="square" lIns="87724" tIns="43863" rIns="87724" bIns="43863" numCol="1" anchor="b" anchorCtr="0" compatLnSpc="1">
            <a:prstTxWarp prst="textNoShape">
              <a:avLst/>
            </a:prstTxWarp>
          </a:bodyPr>
          <a:lstStyle>
            <a:lvl1pPr algn="r" defTabSz="876554" eaLnBrk="0" hangingPunct="0">
              <a:defRPr sz="1200">
                <a:cs typeface="+mn-cs"/>
              </a:defRPr>
            </a:lvl1pPr>
          </a:lstStyle>
          <a:p>
            <a:pPr>
              <a:defRPr/>
            </a:pPr>
            <a:fld id="{1A533ABA-C506-4C29-AC52-0171EE5EA7FC}" type="slidenum">
              <a:rPr lang="en-US"/>
              <a:pPr>
                <a:defRPr/>
              </a:pPr>
              <a:t>‹#›</a:t>
            </a:fld>
            <a:endParaRPr lang="en-US" dirty="0"/>
          </a:p>
        </p:txBody>
      </p:sp>
    </p:spTree>
    <p:extLst>
      <p:ext uri="{BB962C8B-B14F-4D97-AF65-F5344CB8AC3E}">
        <p14:creationId xmlns:p14="http://schemas.microsoft.com/office/powerpoint/2010/main" val="4036300987"/>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defTabSz="926145"/>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37320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050"/>
          <p:cNvSpPr>
            <a:spLocks noGrp="1" noRot="1" noChangeAspect="1" noChangeArrowheads="1" noTextEdit="1"/>
          </p:cNvSpPr>
          <p:nvPr>
            <p:ph type="sldImg"/>
          </p:nvPr>
        </p:nvSpPr>
        <p:spPr>
          <a:ln/>
        </p:spPr>
      </p:sp>
      <p:sp>
        <p:nvSpPr>
          <p:cNvPr id="35844" name="Rectangle 2051"/>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050"/>
          <p:cNvSpPr>
            <a:spLocks noGrp="1" noRot="1" noChangeAspect="1" noChangeArrowheads="1" noTextEdit="1"/>
          </p:cNvSpPr>
          <p:nvPr>
            <p:ph type="sldImg"/>
          </p:nvPr>
        </p:nvSpPr>
        <p:spPr>
          <a:ln/>
        </p:spPr>
      </p:sp>
      <p:sp>
        <p:nvSpPr>
          <p:cNvPr id="35844" name="Rectangle 2051"/>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08111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08111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8050" y="660400"/>
            <a:ext cx="5168900" cy="352425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050"/>
          <p:cNvSpPr>
            <a:spLocks noGrp="1" noRot="1" noChangeAspect="1" noChangeArrowheads="1" noTextEdit="1"/>
          </p:cNvSpPr>
          <p:nvPr>
            <p:ph type="sldImg"/>
          </p:nvPr>
        </p:nvSpPr>
        <p:spPr>
          <a:ln/>
        </p:spPr>
      </p:sp>
      <p:sp>
        <p:nvSpPr>
          <p:cNvPr id="35844" name="Rectangle 2051"/>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081115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081115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050"/>
          <p:cNvSpPr>
            <a:spLocks noGrp="1" noRot="1" noChangeAspect="1" noChangeArrowheads="1" noTextEdit="1"/>
          </p:cNvSpPr>
          <p:nvPr>
            <p:ph type="sldImg"/>
          </p:nvPr>
        </p:nvSpPr>
        <p:spPr>
          <a:ln/>
        </p:spPr>
      </p:sp>
      <p:sp>
        <p:nvSpPr>
          <p:cNvPr id="35844" name="Rectangle 2051"/>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050"/>
          <p:cNvSpPr>
            <a:spLocks noGrp="1" noRot="1" noChangeAspect="1" noChangeArrowheads="1" noTextEdit="1"/>
          </p:cNvSpPr>
          <p:nvPr>
            <p:ph type="sldImg"/>
          </p:nvPr>
        </p:nvSpPr>
        <p:spPr>
          <a:ln/>
        </p:spPr>
      </p:sp>
      <p:sp>
        <p:nvSpPr>
          <p:cNvPr id="35844" name="Rectangle 2051"/>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081115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081115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320252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081115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081115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081115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050"/>
          <p:cNvSpPr>
            <a:spLocks noGrp="1" noRot="1" noChangeAspect="1" noChangeArrowheads="1" noTextEdit="1"/>
          </p:cNvSpPr>
          <p:nvPr>
            <p:ph type="sldImg"/>
          </p:nvPr>
        </p:nvSpPr>
        <p:spPr>
          <a:ln/>
        </p:spPr>
      </p:sp>
      <p:sp>
        <p:nvSpPr>
          <p:cNvPr id="35844" name="Rectangle 2051"/>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08111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050"/>
          <p:cNvSpPr>
            <a:spLocks noGrp="1" noRot="1" noChangeAspect="1" noChangeArrowheads="1" noTextEdit="1"/>
          </p:cNvSpPr>
          <p:nvPr>
            <p:ph type="sldImg"/>
          </p:nvPr>
        </p:nvSpPr>
        <p:spPr>
          <a:ln/>
        </p:spPr>
      </p:sp>
      <p:sp>
        <p:nvSpPr>
          <p:cNvPr id="35844" name="Rectangle 2051"/>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08111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ln/>
        </p:spPr>
        <p:txBody>
          <a:bodyPr/>
          <a:lstStyle/>
          <a:p>
            <a:pPr>
              <a:buFont typeface="Wingdings" pitchFamily="2" charset="2"/>
              <a:buNone/>
              <a:defRPr/>
            </a:pPr>
            <a:r>
              <a:rPr lang="en-US" dirty="0" smtClean="0">
                <a:solidFill>
                  <a:srgbClr val="990099"/>
                </a:solidFill>
                <a:effectLst>
                  <a:outerShdw blurRad="38100" dist="38100" dir="2700000" algn="tl">
                    <a:srgbClr val="000000"/>
                  </a:outerShdw>
                </a:effectLst>
              </a:rPr>
              <a:t>AGENCY BUDGET PREPARATION</a:t>
            </a:r>
            <a:r>
              <a:rPr lang="en-US" dirty="0" smtClean="0"/>
              <a:t> </a:t>
            </a:r>
          </a:p>
          <a:p>
            <a:pPr>
              <a:defRPr/>
            </a:pPr>
            <a:r>
              <a:rPr lang="en-US" dirty="0" smtClean="0"/>
              <a:t>DPB provides guidance on Governor's priorities and instructions for preparing budget requests (Budget Instructions)</a:t>
            </a:r>
          </a:p>
          <a:p>
            <a:pPr>
              <a:defRPr/>
            </a:pPr>
            <a:r>
              <a:rPr lang="en-US" dirty="0" smtClean="0"/>
              <a:t>Agencies analyze programs and needs as they prepare requests</a:t>
            </a:r>
            <a:endParaRPr lang="en-US" dirty="0" smtClean="0">
              <a:solidFill>
                <a:srgbClr val="800080"/>
              </a:solidFill>
            </a:endParaRPr>
          </a:p>
          <a:p>
            <a:pPr>
              <a:defRPr/>
            </a:pPr>
            <a:r>
              <a:rPr lang="en-US" dirty="0" smtClean="0"/>
              <a:t>Agencies submit budget requests to DPB</a:t>
            </a:r>
          </a:p>
          <a:p>
            <a:pPr>
              <a:buFont typeface="Wingdings" pitchFamily="2" charset="2"/>
              <a:buNone/>
              <a:defRPr/>
            </a:pPr>
            <a:r>
              <a:rPr lang="en-US" dirty="0" smtClean="0">
                <a:solidFill>
                  <a:srgbClr val="990099"/>
                </a:solidFill>
                <a:effectLst>
                  <a:outerShdw blurRad="38100" dist="38100" dir="2700000" algn="tl">
                    <a:srgbClr val="000000"/>
                  </a:outerShdw>
                </a:effectLst>
              </a:rPr>
              <a:t>BUDGET REVIEW &amp; RECOMMENDATION</a:t>
            </a:r>
            <a:endParaRPr lang="en-US" dirty="0" smtClean="0"/>
          </a:p>
          <a:p>
            <a:pPr>
              <a:defRPr/>
            </a:pPr>
            <a:r>
              <a:rPr lang="en-US" dirty="0" smtClean="0"/>
              <a:t>DPB analyzes budget requests to verify costs, confirm need for services, investigate funding alternatives, identify policy issues, and review performance</a:t>
            </a:r>
          </a:p>
          <a:p>
            <a:pPr>
              <a:defRPr/>
            </a:pPr>
            <a:r>
              <a:rPr lang="en-US" dirty="0" smtClean="0"/>
              <a:t>DPB, working with the Governor and Governor's Secretaries, prepares proposed budget to reflect Governor's priorities</a:t>
            </a:r>
          </a:p>
          <a:p>
            <a:pPr>
              <a:defRPr/>
            </a:pPr>
            <a:r>
              <a:rPr lang="en-US" dirty="0" smtClean="0"/>
              <a:t>Governor makes final decisions regarding what to include in the budget</a:t>
            </a:r>
          </a:p>
          <a:p>
            <a:pPr>
              <a:defRPr/>
            </a:pPr>
            <a:r>
              <a:rPr lang="en-US" dirty="0" smtClean="0"/>
              <a:t>Governor submits budget to General Assembly</a:t>
            </a:r>
          </a:p>
          <a:p>
            <a:pPr>
              <a:defRPr/>
            </a:pPr>
            <a:endParaRPr lang="en-US" dirty="0" smtClean="0"/>
          </a:p>
          <a:p>
            <a:pPr>
              <a:defRPr/>
            </a:pP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050"/>
          <p:cNvSpPr>
            <a:spLocks noGrp="1" noRot="1" noChangeAspect="1" noChangeArrowheads="1" noTextEdit="1"/>
          </p:cNvSpPr>
          <p:nvPr>
            <p:ph type="sldImg"/>
          </p:nvPr>
        </p:nvSpPr>
        <p:spPr>
          <a:ln/>
        </p:spPr>
      </p:sp>
      <p:sp>
        <p:nvSpPr>
          <p:cNvPr id="35844" name="Rectangle 2051"/>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79162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42345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130426"/>
            <a:ext cx="854964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760" y="3886200"/>
            <a:ext cx="704088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748E1FB3-2268-468F-854A-1C64E602A3DE}" type="datetime4">
              <a:rPr lang="en-US" smtClean="0"/>
              <a:t>July 18, 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D73725E-8DA6-42A1-9168-89F72C20E0C4}" type="slidenum">
              <a:rPr lang="en-US" smtClean="0"/>
              <a:pPr>
                <a:defRPr/>
              </a:pPr>
              <a:t>‹#›</a:t>
            </a:fld>
            <a:endParaRPr lang="en-US" dirty="0"/>
          </a:p>
        </p:txBody>
      </p:sp>
    </p:spTree>
    <p:extLst>
      <p:ext uri="{BB962C8B-B14F-4D97-AF65-F5344CB8AC3E}">
        <p14:creationId xmlns:p14="http://schemas.microsoft.com/office/powerpoint/2010/main" val="3457182130"/>
      </p:ext>
    </p:extLst>
  </p:cSld>
  <p:clrMapOvr>
    <a:masterClrMapping/>
  </p:clrMapOvr>
  <p:transition>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C15E51EF-1BBC-4A45-8A50-B08EFB89A787}" type="datetime4">
              <a:rPr lang="en-US" smtClean="0"/>
              <a:t>July 18, 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F5531E1-CBA5-4E5F-A967-945BCD0B4D18}" type="slidenum">
              <a:rPr lang="en-US" smtClean="0"/>
              <a:pPr>
                <a:defRPr/>
              </a:pPr>
              <a:t>‹#›</a:t>
            </a:fld>
            <a:endParaRPr lang="en-US" dirty="0"/>
          </a:p>
        </p:txBody>
      </p:sp>
      <p:sp>
        <p:nvSpPr>
          <p:cNvPr id="7" name="TextBox 6"/>
          <p:cNvSpPr txBox="1"/>
          <p:nvPr/>
        </p:nvSpPr>
        <p:spPr>
          <a:xfrm>
            <a:off x="9194035" y="130710"/>
            <a:ext cx="1964545" cy="369332"/>
          </a:xfrm>
          <a:prstGeom prst="rect">
            <a:avLst/>
          </a:prstGeom>
          <a:noFill/>
        </p:spPr>
        <p:txBody>
          <a:bodyPr wrap="square" rtlCol="0">
            <a:spAutoFit/>
          </a:bodyPr>
          <a:lstStyle/>
          <a:p>
            <a:fld id="{9534340D-5DAA-47AA-9403-3CCD9478A7F8}" type="slidenum">
              <a:rPr lang="en-SG" smtClean="0">
                <a:solidFill>
                  <a:schemeClr val="bg1"/>
                </a:solidFill>
              </a:rPr>
              <a:pPr/>
              <a:t>‹#›</a:t>
            </a:fld>
            <a:endParaRPr lang="en-SG" dirty="0">
              <a:solidFill>
                <a:schemeClr val="bg1"/>
              </a:solidFill>
            </a:endParaRPr>
          </a:p>
        </p:txBody>
      </p:sp>
    </p:spTree>
    <p:extLst>
      <p:ext uri="{BB962C8B-B14F-4D97-AF65-F5344CB8AC3E}">
        <p14:creationId xmlns:p14="http://schemas.microsoft.com/office/powerpoint/2010/main" val="2802524829"/>
      </p:ext>
    </p:extLst>
  </p:cSld>
  <p:clrMapOvr>
    <a:masterClrMapping/>
  </p:clrMapOvr>
  <p:transition>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274639"/>
            <a:ext cx="226314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274639"/>
            <a:ext cx="662178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85558408-7E98-40FF-8117-79F535CD5B20}" type="datetime4">
              <a:rPr lang="en-US" smtClean="0"/>
              <a:t>July 18, 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3435C57-C4F6-4108-81B5-51B38A15A9F1}" type="slidenum">
              <a:rPr lang="en-US" smtClean="0"/>
              <a:pPr>
                <a:defRPr/>
              </a:pPr>
              <a:t>‹#›</a:t>
            </a:fld>
            <a:endParaRPr lang="en-US" dirty="0"/>
          </a:p>
        </p:txBody>
      </p:sp>
      <p:sp>
        <p:nvSpPr>
          <p:cNvPr id="7" name="TextBox 6"/>
          <p:cNvSpPr txBox="1"/>
          <p:nvPr/>
        </p:nvSpPr>
        <p:spPr>
          <a:xfrm>
            <a:off x="9194035" y="130710"/>
            <a:ext cx="1964545" cy="369332"/>
          </a:xfrm>
          <a:prstGeom prst="rect">
            <a:avLst/>
          </a:prstGeom>
          <a:noFill/>
        </p:spPr>
        <p:txBody>
          <a:bodyPr wrap="square" rtlCol="0">
            <a:spAutoFit/>
          </a:bodyPr>
          <a:lstStyle/>
          <a:p>
            <a:fld id="{9534340D-5DAA-47AA-9403-3CCD9478A7F8}" type="slidenum">
              <a:rPr lang="en-SG" smtClean="0">
                <a:solidFill>
                  <a:schemeClr val="bg1"/>
                </a:solidFill>
              </a:rPr>
              <a:pPr/>
              <a:t>‹#›</a:t>
            </a:fld>
            <a:endParaRPr lang="en-SG" dirty="0">
              <a:solidFill>
                <a:schemeClr val="bg1"/>
              </a:solidFill>
            </a:endParaRPr>
          </a:p>
        </p:txBody>
      </p:sp>
    </p:spTree>
    <p:extLst>
      <p:ext uri="{BB962C8B-B14F-4D97-AF65-F5344CB8AC3E}">
        <p14:creationId xmlns:p14="http://schemas.microsoft.com/office/powerpoint/2010/main" val="1061946969"/>
      </p:ext>
    </p:extLst>
  </p:cSld>
  <p:clrMapOvr>
    <a:masterClrMapping/>
  </p:clrMapOvr>
  <p:transition>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6514AC4C-B0E0-4C9E-B61D-65CFD733D5D8}" type="datetime4">
              <a:rPr lang="en-US" smtClean="0"/>
              <a:t>July 18, 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8877970-D768-4D1B-88EC-DC164B05530A}" type="slidenum">
              <a:rPr lang="en-US" smtClean="0"/>
              <a:pPr>
                <a:defRPr/>
              </a:pPr>
              <a:t>‹#›</a:t>
            </a:fld>
            <a:endParaRPr lang="en-US" dirty="0"/>
          </a:p>
        </p:txBody>
      </p:sp>
    </p:spTree>
    <p:extLst>
      <p:ext uri="{BB962C8B-B14F-4D97-AF65-F5344CB8AC3E}">
        <p14:creationId xmlns:p14="http://schemas.microsoft.com/office/powerpoint/2010/main" val="3056776771"/>
      </p:ext>
    </p:extLst>
  </p:cSld>
  <p:clrMapOvr>
    <a:masterClrMapping/>
  </p:clrMapOvr>
  <p:transition>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406901"/>
            <a:ext cx="854964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2906713"/>
            <a:ext cx="854964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9458B54C-27B1-4D78-A895-852EC9A991A1}" type="datetime4">
              <a:rPr lang="en-US" smtClean="0"/>
              <a:t>July 18, 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FE10DBA-70A6-423C-945A-C2FB62247EF7}" type="slidenum">
              <a:rPr lang="en-US" smtClean="0"/>
              <a:pPr>
                <a:defRPr/>
              </a:pPr>
              <a:t>‹#›</a:t>
            </a:fld>
            <a:endParaRPr lang="en-US" dirty="0"/>
          </a:p>
        </p:txBody>
      </p:sp>
    </p:spTree>
    <p:extLst>
      <p:ext uri="{BB962C8B-B14F-4D97-AF65-F5344CB8AC3E}">
        <p14:creationId xmlns:p14="http://schemas.microsoft.com/office/powerpoint/2010/main" val="3844093373"/>
      </p:ext>
    </p:extLst>
  </p:cSld>
  <p:clrMapOvr>
    <a:masterClrMapping/>
  </p:clrMapOvr>
  <p:transition>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2920" y="1600201"/>
            <a:ext cx="444246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1600201"/>
            <a:ext cx="444246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6D4067E0-4CC9-4A05-900C-98E3BE8AA6D1}" type="datetime4">
              <a:rPr lang="en-US" smtClean="0"/>
              <a:t>July 18, 2019</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D04779E8-1689-4694-BA82-A8443971CEDD}" type="slidenum">
              <a:rPr lang="en-US" smtClean="0"/>
              <a:pPr>
                <a:defRPr/>
              </a:pPr>
              <a:t>‹#›</a:t>
            </a:fld>
            <a:endParaRPr lang="en-US" dirty="0"/>
          </a:p>
        </p:txBody>
      </p:sp>
      <p:sp>
        <p:nvSpPr>
          <p:cNvPr id="8" name="TextBox 7"/>
          <p:cNvSpPr txBox="1"/>
          <p:nvPr/>
        </p:nvSpPr>
        <p:spPr>
          <a:xfrm>
            <a:off x="9194035" y="130710"/>
            <a:ext cx="1964545" cy="369332"/>
          </a:xfrm>
          <a:prstGeom prst="rect">
            <a:avLst/>
          </a:prstGeom>
          <a:noFill/>
        </p:spPr>
        <p:txBody>
          <a:bodyPr wrap="square" rtlCol="0">
            <a:spAutoFit/>
          </a:bodyPr>
          <a:lstStyle/>
          <a:p>
            <a:fld id="{9534340D-5DAA-47AA-9403-3CCD9478A7F8}" type="slidenum">
              <a:rPr lang="en-SG" smtClean="0">
                <a:solidFill>
                  <a:schemeClr val="bg1"/>
                </a:solidFill>
              </a:rPr>
              <a:pPr/>
              <a:t>‹#›</a:t>
            </a:fld>
            <a:endParaRPr lang="en-SG" dirty="0">
              <a:solidFill>
                <a:schemeClr val="bg1"/>
              </a:solidFill>
            </a:endParaRPr>
          </a:p>
        </p:txBody>
      </p:sp>
    </p:spTree>
    <p:extLst>
      <p:ext uri="{BB962C8B-B14F-4D97-AF65-F5344CB8AC3E}">
        <p14:creationId xmlns:p14="http://schemas.microsoft.com/office/powerpoint/2010/main" val="1714436360"/>
      </p:ext>
    </p:extLst>
  </p:cSld>
  <p:clrMapOvr>
    <a:masterClrMapping/>
  </p:clrMapOvr>
  <p:transition>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0" y="1535113"/>
            <a:ext cx="444420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2920" y="2174875"/>
            <a:ext cx="444420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28" y="1535113"/>
            <a:ext cx="444595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09528" y="2174875"/>
            <a:ext cx="444595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331827A7-6131-435B-820F-DBD1A4568D12}" type="datetime4">
              <a:rPr lang="en-US" smtClean="0"/>
              <a:t>July 18, 2019</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14DAC2A8-DB9B-4CFF-9312-3EDDEE7E1E44}" type="slidenum">
              <a:rPr lang="en-US" smtClean="0"/>
              <a:pPr>
                <a:defRPr/>
              </a:pPr>
              <a:t>‹#›</a:t>
            </a:fld>
            <a:endParaRPr lang="en-US" dirty="0"/>
          </a:p>
        </p:txBody>
      </p:sp>
      <p:sp>
        <p:nvSpPr>
          <p:cNvPr id="10" name="TextBox 9"/>
          <p:cNvSpPr txBox="1"/>
          <p:nvPr/>
        </p:nvSpPr>
        <p:spPr>
          <a:xfrm>
            <a:off x="9194035" y="130710"/>
            <a:ext cx="1964545" cy="369332"/>
          </a:xfrm>
          <a:prstGeom prst="rect">
            <a:avLst/>
          </a:prstGeom>
          <a:noFill/>
        </p:spPr>
        <p:txBody>
          <a:bodyPr wrap="square" rtlCol="0">
            <a:spAutoFit/>
          </a:bodyPr>
          <a:lstStyle/>
          <a:p>
            <a:fld id="{9534340D-5DAA-47AA-9403-3CCD9478A7F8}" type="slidenum">
              <a:rPr lang="en-SG" smtClean="0">
                <a:solidFill>
                  <a:schemeClr val="bg1"/>
                </a:solidFill>
              </a:rPr>
              <a:pPr/>
              <a:t>‹#›</a:t>
            </a:fld>
            <a:endParaRPr lang="en-SG" dirty="0">
              <a:solidFill>
                <a:schemeClr val="bg1"/>
              </a:solidFill>
            </a:endParaRPr>
          </a:p>
        </p:txBody>
      </p:sp>
    </p:spTree>
    <p:extLst>
      <p:ext uri="{BB962C8B-B14F-4D97-AF65-F5344CB8AC3E}">
        <p14:creationId xmlns:p14="http://schemas.microsoft.com/office/powerpoint/2010/main" val="3505463588"/>
      </p:ext>
    </p:extLst>
  </p:cSld>
  <p:clrMapOvr>
    <a:masterClrMapping/>
  </p:clrMapOvr>
  <p:transition>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EFF82D83-CEEB-4AF4-AC01-CCB563C69AC7}" type="datetime4">
              <a:rPr lang="en-US" smtClean="0"/>
              <a:t>July 18, 2019</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074AE13D-2A85-4803-B74E-21F185A34E09}" type="slidenum">
              <a:rPr lang="en-US" smtClean="0"/>
              <a:pPr>
                <a:defRPr/>
              </a:pPr>
              <a:t>‹#›</a:t>
            </a:fld>
            <a:endParaRPr lang="en-US" dirty="0"/>
          </a:p>
        </p:txBody>
      </p:sp>
      <p:sp>
        <p:nvSpPr>
          <p:cNvPr id="6" name="TextBox 5"/>
          <p:cNvSpPr txBox="1"/>
          <p:nvPr/>
        </p:nvSpPr>
        <p:spPr>
          <a:xfrm>
            <a:off x="9194035" y="130710"/>
            <a:ext cx="1964545" cy="369332"/>
          </a:xfrm>
          <a:prstGeom prst="rect">
            <a:avLst/>
          </a:prstGeom>
          <a:noFill/>
        </p:spPr>
        <p:txBody>
          <a:bodyPr wrap="square" rtlCol="0">
            <a:spAutoFit/>
          </a:bodyPr>
          <a:lstStyle/>
          <a:p>
            <a:fld id="{9534340D-5DAA-47AA-9403-3CCD9478A7F8}" type="slidenum">
              <a:rPr lang="en-SG" smtClean="0">
                <a:solidFill>
                  <a:schemeClr val="bg1"/>
                </a:solidFill>
              </a:rPr>
              <a:pPr/>
              <a:t>‹#›</a:t>
            </a:fld>
            <a:endParaRPr lang="en-SG" dirty="0">
              <a:solidFill>
                <a:schemeClr val="bg1"/>
              </a:solidFill>
            </a:endParaRPr>
          </a:p>
        </p:txBody>
      </p:sp>
    </p:spTree>
    <p:extLst>
      <p:ext uri="{BB962C8B-B14F-4D97-AF65-F5344CB8AC3E}">
        <p14:creationId xmlns:p14="http://schemas.microsoft.com/office/powerpoint/2010/main" val="2193407971"/>
      </p:ext>
    </p:extLst>
  </p:cSld>
  <p:clrMapOvr>
    <a:masterClrMapping/>
  </p:clrMapOvr>
  <p:transition>
    <p:wip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76E8AD4-377E-4DE0-B0C5-DA5EBB2DE0F3}" type="datetime4">
              <a:rPr lang="en-US" smtClean="0"/>
              <a:t>July 18, 2019</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06590D4A-2123-4F30-AC47-97CAA5D3AC89}" type="slidenum">
              <a:rPr lang="en-US" smtClean="0"/>
              <a:pPr>
                <a:defRPr/>
              </a:pPr>
              <a:t>‹#›</a:t>
            </a:fld>
            <a:endParaRPr lang="en-US" dirty="0"/>
          </a:p>
        </p:txBody>
      </p:sp>
      <p:sp>
        <p:nvSpPr>
          <p:cNvPr id="5" name="TextBox 4"/>
          <p:cNvSpPr txBox="1"/>
          <p:nvPr/>
        </p:nvSpPr>
        <p:spPr>
          <a:xfrm>
            <a:off x="9194035" y="130710"/>
            <a:ext cx="1964545" cy="369332"/>
          </a:xfrm>
          <a:prstGeom prst="rect">
            <a:avLst/>
          </a:prstGeom>
          <a:noFill/>
        </p:spPr>
        <p:txBody>
          <a:bodyPr wrap="square" rtlCol="0">
            <a:spAutoFit/>
          </a:bodyPr>
          <a:lstStyle/>
          <a:p>
            <a:fld id="{9534340D-5DAA-47AA-9403-3CCD9478A7F8}" type="slidenum">
              <a:rPr lang="en-SG" smtClean="0">
                <a:solidFill>
                  <a:schemeClr val="bg1"/>
                </a:solidFill>
              </a:rPr>
              <a:pPr/>
              <a:t>‹#›</a:t>
            </a:fld>
            <a:endParaRPr lang="en-SG" dirty="0">
              <a:solidFill>
                <a:schemeClr val="bg1"/>
              </a:solidFill>
            </a:endParaRPr>
          </a:p>
        </p:txBody>
      </p:sp>
    </p:spTree>
    <p:extLst>
      <p:ext uri="{BB962C8B-B14F-4D97-AF65-F5344CB8AC3E}">
        <p14:creationId xmlns:p14="http://schemas.microsoft.com/office/powerpoint/2010/main" val="2788609961"/>
      </p:ext>
    </p:extLst>
  </p:cSld>
  <p:clrMapOvr>
    <a:masterClrMapping/>
  </p:clrMapOvr>
  <p:transition>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273050"/>
            <a:ext cx="330914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555" y="273051"/>
            <a:ext cx="5622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1" y="1435101"/>
            <a:ext cx="330914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219BDF80-7EED-405A-BD74-9ACF4C9CE57C}" type="datetime4">
              <a:rPr lang="en-US" smtClean="0"/>
              <a:t>July 18, 2019</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0C7DF84C-DA2C-45FD-8C53-B38386EE1FB3}" type="slidenum">
              <a:rPr lang="en-US" smtClean="0"/>
              <a:pPr>
                <a:defRPr/>
              </a:pPr>
              <a:t>‹#›</a:t>
            </a:fld>
            <a:endParaRPr lang="en-US" dirty="0"/>
          </a:p>
        </p:txBody>
      </p:sp>
      <p:sp>
        <p:nvSpPr>
          <p:cNvPr id="8" name="TextBox 7"/>
          <p:cNvSpPr txBox="1"/>
          <p:nvPr/>
        </p:nvSpPr>
        <p:spPr>
          <a:xfrm>
            <a:off x="9194035" y="130710"/>
            <a:ext cx="1964545" cy="369332"/>
          </a:xfrm>
          <a:prstGeom prst="rect">
            <a:avLst/>
          </a:prstGeom>
          <a:noFill/>
        </p:spPr>
        <p:txBody>
          <a:bodyPr wrap="square" rtlCol="0">
            <a:spAutoFit/>
          </a:bodyPr>
          <a:lstStyle/>
          <a:p>
            <a:fld id="{9534340D-5DAA-47AA-9403-3CCD9478A7F8}" type="slidenum">
              <a:rPr lang="en-SG" smtClean="0">
                <a:solidFill>
                  <a:schemeClr val="bg1"/>
                </a:solidFill>
              </a:rPr>
              <a:pPr/>
              <a:t>‹#›</a:t>
            </a:fld>
            <a:endParaRPr lang="en-SG" dirty="0">
              <a:solidFill>
                <a:schemeClr val="bg1"/>
              </a:solidFill>
            </a:endParaRPr>
          </a:p>
        </p:txBody>
      </p:sp>
    </p:spTree>
    <p:extLst>
      <p:ext uri="{BB962C8B-B14F-4D97-AF65-F5344CB8AC3E}">
        <p14:creationId xmlns:p14="http://schemas.microsoft.com/office/powerpoint/2010/main" val="1164711272"/>
      </p:ext>
    </p:extLst>
  </p:cSld>
  <p:clrMapOvr>
    <a:masterClrMapping/>
  </p:clrMapOvr>
  <p:transition>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4800600"/>
            <a:ext cx="603504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517" y="612775"/>
            <a:ext cx="603504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971517" y="5367338"/>
            <a:ext cx="603504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4660FAFC-C246-45C7-8F16-8531F7019C69}" type="datetime4">
              <a:rPr lang="en-US" smtClean="0"/>
              <a:t>July 18, 2019</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5BBE98F0-51A2-4419-ADED-CA18D0C80C91}" type="slidenum">
              <a:rPr lang="en-US" smtClean="0"/>
              <a:pPr>
                <a:defRPr/>
              </a:pPr>
              <a:t>‹#›</a:t>
            </a:fld>
            <a:endParaRPr lang="en-US" dirty="0"/>
          </a:p>
        </p:txBody>
      </p:sp>
      <p:sp>
        <p:nvSpPr>
          <p:cNvPr id="8" name="TextBox 7"/>
          <p:cNvSpPr txBox="1"/>
          <p:nvPr/>
        </p:nvSpPr>
        <p:spPr>
          <a:xfrm>
            <a:off x="9194035" y="130710"/>
            <a:ext cx="1964545" cy="369332"/>
          </a:xfrm>
          <a:prstGeom prst="rect">
            <a:avLst/>
          </a:prstGeom>
          <a:noFill/>
        </p:spPr>
        <p:txBody>
          <a:bodyPr wrap="square" rtlCol="0">
            <a:spAutoFit/>
          </a:bodyPr>
          <a:lstStyle/>
          <a:p>
            <a:fld id="{9534340D-5DAA-47AA-9403-3CCD9478A7F8}" type="slidenum">
              <a:rPr lang="en-SG" smtClean="0">
                <a:solidFill>
                  <a:schemeClr val="bg1"/>
                </a:solidFill>
              </a:rPr>
              <a:pPr/>
              <a:t>‹#›</a:t>
            </a:fld>
            <a:endParaRPr lang="en-SG" dirty="0">
              <a:solidFill>
                <a:schemeClr val="bg1"/>
              </a:solidFill>
            </a:endParaRPr>
          </a:p>
        </p:txBody>
      </p:sp>
    </p:spTree>
    <p:extLst>
      <p:ext uri="{BB962C8B-B14F-4D97-AF65-F5344CB8AC3E}">
        <p14:creationId xmlns:p14="http://schemas.microsoft.com/office/powerpoint/2010/main" val="3915466703"/>
      </p:ext>
    </p:extLst>
  </p:cSld>
  <p:clrMapOvr>
    <a:masterClrMapping/>
  </p:clrMapOvr>
  <p:transition>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274638"/>
            <a:ext cx="905256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2920" y="1600201"/>
            <a:ext cx="905256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2920" y="6356351"/>
            <a:ext cx="234696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4542AC3-06E9-40DB-BDA3-7F8C684E21A8}" type="datetime4">
              <a:rPr lang="en-US" smtClean="0"/>
              <a:t>July 18, 2019</a:t>
            </a:fld>
            <a:endParaRPr lang="en-US" dirty="0"/>
          </a:p>
        </p:txBody>
      </p:sp>
      <p:sp>
        <p:nvSpPr>
          <p:cNvPr id="5" name="Footer Placeholder 4"/>
          <p:cNvSpPr>
            <a:spLocks noGrp="1"/>
          </p:cNvSpPr>
          <p:nvPr>
            <p:ph type="ftr" sz="quarter" idx="3"/>
          </p:nvPr>
        </p:nvSpPr>
        <p:spPr>
          <a:xfrm>
            <a:off x="3436620" y="6356351"/>
            <a:ext cx="318516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7208520" y="6356351"/>
            <a:ext cx="234696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3259D8C-D73D-413E-820A-220BCB9D76A7}" type="slidenum">
              <a:rPr lang="en-US" smtClean="0"/>
              <a:pPr>
                <a:defRPr/>
              </a:pPr>
              <a:t>‹#›</a:t>
            </a:fld>
            <a:endParaRPr lang="en-US" dirty="0"/>
          </a:p>
        </p:txBody>
      </p:sp>
    </p:spTree>
    <p:extLst>
      <p:ext uri="{BB962C8B-B14F-4D97-AF65-F5344CB8AC3E}">
        <p14:creationId xmlns:p14="http://schemas.microsoft.com/office/powerpoint/2010/main" val="2926076358"/>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ransition>
    <p:wipe/>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wmf"/></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microsoft.com/office/2007/relationships/hdphoto" Target="../media/hdphoto4.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ounded Rectangle 1"/>
          <p:cNvSpPr/>
          <p:nvPr/>
        </p:nvSpPr>
        <p:spPr>
          <a:xfrm>
            <a:off x="409856" y="397062"/>
            <a:ext cx="9324321" cy="5680448"/>
          </a:xfrm>
          <a:prstGeom prst="roundRect">
            <a:avLst/>
          </a:prstGeom>
          <a:solidFill>
            <a:schemeClr val="accent1">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866" name="Rectangle 2"/>
          <p:cNvSpPr>
            <a:spLocks noGrp="1" noChangeArrowheads="1"/>
          </p:cNvSpPr>
          <p:nvPr>
            <p:ph type="ctrTitle"/>
          </p:nvPr>
        </p:nvSpPr>
        <p:spPr>
          <a:xfrm>
            <a:off x="0" y="2209800"/>
            <a:ext cx="10058400" cy="2743200"/>
          </a:xfrm>
        </p:spPr>
        <p:txBody>
          <a:bodyPr>
            <a:noAutofit/>
          </a:bodyPr>
          <a:lstStyle/>
          <a:p>
            <a:pPr>
              <a:defRPr/>
            </a:pPr>
            <a:r>
              <a:rPr lang="en-US" sz="4200" b="1" dirty="0" smtClean="0">
                <a:solidFill>
                  <a:srgbClr val="990099"/>
                </a:solidFill>
                <a:effectLst>
                  <a:outerShdw blurRad="38100" dist="38100" dir="2700000" algn="tl">
                    <a:srgbClr val="000000"/>
                  </a:outerShdw>
                </a:effectLst>
                <a:latin typeface="Calibri headings"/>
                <a:ea typeface="+mn-ea"/>
                <a:cs typeface="+mn-cs"/>
              </a:rPr>
              <a:t>Capital Outlay: </a:t>
            </a:r>
            <a:r>
              <a:rPr lang="en-US" sz="4200" b="1" dirty="0">
                <a:solidFill>
                  <a:srgbClr val="990099"/>
                </a:solidFill>
                <a:effectLst>
                  <a:outerShdw blurRad="38100" dist="38100" dir="2700000" algn="tl">
                    <a:srgbClr val="000000"/>
                  </a:outerShdw>
                </a:effectLst>
                <a:latin typeface="Calibri headings"/>
                <a:ea typeface="+mn-ea"/>
                <a:cs typeface="+mn-cs"/>
              </a:rPr>
              <a:t/>
            </a:r>
            <a:br>
              <a:rPr lang="en-US" sz="4200" b="1" dirty="0">
                <a:solidFill>
                  <a:srgbClr val="990099"/>
                </a:solidFill>
                <a:effectLst>
                  <a:outerShdw blurRad="38100" dist="38100" dir="2700000" algn="tl">
                    <a:srgbClr val="000000"/>
                  </a:outerShdw>
                </a:effectLst>
                <a:latin typeface="Calibri headings"/>
                <a:ea typeface="+mn-ea"/>
                <a:cs typeface="+mn-cs"/>
              </a:rPr>
            </a:br>
            <a:r>
              <a:rPr lang="en-US" sz="4200" b="1" dirty="0" smtClean="0">
                <a:solidFill>
                  <a:srgbClr val="990099"/>
                </a:solidFill>
                <a:effectLst>
                  <a:outerShdw blurRad="38100" dist="38100" dir="2700000" algn="tl">
                    <a:srgbClr val="000000"/>
                  </a:outerShdw>
                </a:effectLst>
                <a:latin typeface="Calibri headings"/>
                <a:ea typeface="+mn-ea"/>
                <a:cs typeface="+mn-cs"/>
              </a:rPr>
              <a:t>Review and Funding Processes</a:t>
            </a:r>
            <a:br>
              <a:rPr lang="en-US" sz="4200" b="1" dirty="0" smtClean="0">
                <a:solidFill>
                  <a:srgbClr val="990099"/>
                </a:solidFill>
                <a:effectLst>
                  <a:outerShdw blurRad="38100" dist="38100" dir="2700000" algn="tl">
                    <a:srgbClr val="000000"/>
                  </a:outerShdw>
                </a:effectLst>
                <a:latin typeface="Calibri headings"/>
                <a:ea typeface="+mn-ea"/>
                <a:cs typeface="+mn-cs"/>
              </a:rPr>
            </a:br>
            <a:r>
              <a:rPr lang="en-US" sz="4200" b="1" dirty="0" smtClean="0">
                <a:solidFill>
                  <a:srgbClr val="990099"/>
                </a:solidFill>
                <a:effectLst>
                  <a:outerShdw blurRad="38100" dist="38100" dir="2700000" algn="tl">
                    <a:srgbClr val="000000"/>
                  </a:outerShdw>
                </a:effectLst>
                <a:latin typeface="Calibri headings"/>
                <a:ea typeface="+mn-ea"/>
                <a:cs typeface="+mn-cs"/>
              </a:rPr>
              <a:t>  </a:t>
            </a:r>
            <a:r>
              <a:rPr lang="en-US" sz="4200" b="1" dirty="0" smtClean="0"/>
              <a:t/>
            </a:r>
            <a:br>
              <a:rPr lang="en-US" sz="4200" b="1" dirty="0" smtClean="0"/>
            </a:br>
            <a:endParaRPr lang="en-US" sz="4200" b="1" dirty="0" smtClean="0"/>
          </a:p>
        </p:txBody>
      </p:sp>
      <p:sp>
        <p:nvSpPr>
          <p:cNvPr id="1034" name="Rectangle 5"/>
          <p:cNvSpPr>
            <a:spLocks noChangeArrowheads="1"/>
          </p:cNvSpPr>
          <p:nvPr/>
        </p:nvSpPr>
        <p:spPr bwMode="auto">
          <a:xfrm>
            <a:off x="838200" y="5029201"/>
            <a:ext cx="7040879" cy="1219200"/>
          </a:xfrm>
          <a:prstGeom prst="rect">
            <a:avLst/>
          </a:prstGeom>
          <a:noFill/>
          <a:ln w="9525">
            <a:noFill/>
            <a:miter lim="800000"/>
            <a:headEnd/>
            <a:tailEnd/>
          </a:ln>
        </p:spPr>
        <p:txBody>
          <a:bodyPr/>
          <a:lstStyle/>
          <a:p>
            <a:pPr algn="ctr" eaLnBrk="0" hangingPunct="0">
              <a:lnSpc>
                <a:spcPct val="80000"/>
              </a:lnSpc>
              <a:spcBef>
                <a:spcPct val="20000"/>
              </a:spcBef>
              <a:buClr>
                <a:srgbClr val="0000FF"/>
              </a:buClr>
              <a:buSzPct val="125000"/>
              <a:buFont typeface="Wingdings" pitchFamily="2" charset="2"/>
              <a:buNone/>
            </a:pPr>
            <a:r>
              <a:rPr lang="en-US" sz="1800" dirty="0" smtClean="0">
                <a:latin typeface="Arial Narrow" panose="020B0606020202030204" pitchFamily="34" charset="0"/>
              </a:rPr>
              <a:t>                                                                         Michael </a:t>
            </a:r>
            <a:r>
              <a:rPr lang="en-US" sz="1800" dirty="0">
                <a:latin typeface="Arial Narrow" panose="020B0606020202030204" pitchFamily="34" charset="0"/>
              </a:rPr>
              <a:t>D. </a:t>
            </a:r>
            <a:r>
              <a:rPr lang="en-US" sz="1800" dirty="0" smtClean="0">
                <a:latin typeface="Arial Narrow" panose="020B0606020202030204" pitchFamily="34" charset="0"/>
              </a:rPr>
              <a:t>Maul, Associate Director</a:t>
            </a:r>
          </a:p>
          <a:p>
            <a:pPr algn="ctr" eaLnBrk="0" hangingPunct="0">
              <a:lnSpc>
                <a:spcPct val="80000"/>
              </a:lnSpc>
              <a:spcBef>
                <a:spcPct val="20000"/>
              </a:spcBef>
              <a:buClr>
                <a:srgbClr val="0000FF"/>
              </a:buClr>
              <a:buSzPct val="125000"/>
              <a:buFont typeface="Wingdings" pitchFamily="2" charset="2"/>
              <a:buNone/>
            </a:pPr>
            <a:endParaRPr lang="en-US" sz="800" dirty="0" smtClean="0">
              <a:latin typeface="Arial Narrow" panose="020B0606020202030204" pitchFamily="34" charset="0"/>
            </a:endParaRPr>
          </a:p>
          <a:p>
            <a:pPr algn="ctr" eaLnBrk="0" hangingPunct="0">
              <a:lnSpc>
                <a:spcPct val="80000"/>
              </a:lnSpc>
              <a:spcBef>
                <a:spcPct val="20000"/>
              </a:spcBef>
              <a:buClr>
                <a:srgbClr val="0000FF"/>
              </a:buClr>
              <a:buSzPct val="125000"/>
              <a:buFont typeface="Wingdings" pitchFamily="2" charset="2"/>
              <a:buNone/>
            </a:pPr>
            <a:r>
              <a:rPr lang="en-US" sz="1800" dirty="0" smtClean="0">
                <a:latin typeface="Arial Narrow" panose="020B0606020202030204" pitchFamily="34" charset="0"/>
              </a:rPr>
              <a:t>                                                                                     </a:t>
            </a:r>
            <a:r>
              <a:rPr lang="en-US" sz="1600" dirty="0" smtClean="0">
                <a:solidFill>
                  <a:srgbClr val="990099"/>
                </a:solidFill>
                <a:latin typeface="Calibri headings"/>
                <a:cs typeface="+mn-cs"/>
              </a:rPr>
              <a:t>                </a:t>
            </a:r>
            <a:r>
              <a:rPr lang="en-US" sz="1800" dirty="0" smtClean="0">
                <a:latin typeface="Arial Narrow" panose="020B0606020202030204" pitchFamily="34" charset="0"/>
              </a:rPr>
              <a:t>June 2019</a:t>
            </a:r>
            <a:r>
              <a:rPr lang="en-US" sz="1800" b="1" dirty="0" smtClean="0">
                <a:solidFill>
                  <a:srgbClr val="990099"/>
                </a:solidFill>
                <a:latin typeface="Calibri headings"/>
              </a:rPr>
              <a:t>            	 		</a:t>
            </a:r>
            <a:r>
              <a:rPr lang="en-US" sz="1800" b="1" dirty="0" smtClean="0">
                <a:solidFill>
                  <a:srgbClr val="990099"/>
                </a:solidFill>
                <a:effectLst>
                  <a:outerShdw blurRad="38100" dist="38100" dir="2700000" algn="tl">
                    <a:srgbClr val="000000">
                      <a:alpha val="43137"/>
                    </a:srgbClr>
                  </a:outerShdw>
                </a:effectLst>
                <a:latin typeface="Calibri headings"/>
              </a:rPr>
              <a:t>Department of Planning and Budget </a:t>
            </a:r>
            <a:endParaRPr lang="en-US" sz="1800" dirty="0">
              <a:effectLst>
                <a:outerShdw blurRad="38100" dist="38100" dir="2700000" algn="tl">
                  <a:srgbClr val="000000">
                    <a:alpha val="43137"/>
                  </a:srgbClr>
                </a:outerShdw>
              </a:effectLst>
              <a:latin typeface="Arial Narrow" panose="020B0606020202030204" pitchFamily="34" charset="0"/>
            </a:endParaRPr>
          </a:p>
        </p:txBody>
      </p:sp>
      <p:sp>
        <p:nvSpPr>
          <p:cNvPr id="1033" name="Rectangle 7"/>
          <p:cNvSpPr>
            <a:spLocks noChangeArrowheads="1"/>
          </p:cNvSpPr>
          <p:nvPr/>
        </p:nvSpPr>
        <p:spPr bwMode="auto">
          <a:xfrm>
            <a:off x="412377" y="6389595"/>
            <a:ext cx="9296400" cy="228600"/>
          </a:xfrm>
          <a:prstGeom prst="rect">
            <a:avLst/>
          </a:prstGeom>
          <a:solidFill>
            <a:schemeClr val="accent1"/>
          </a:solidFill>
          <a:ln w="9525" algn="ctr">
            <a:solidFill>
              <a:schemeClr val="tx1"/>
            </a:solidFill>
            <a:round/>
            <a:headEnd/>
            <a:tailEnd/>
          </a:ln>
          <a:effectLst>
            <a:outerShdw blurRad="50800" dist="38100" dir="2700000" algn="tl" rotWithShape="0">
              <a:prstClr val="black">
                <a:alpha val="40000"/>
              </a:prstClr>
            </a:outerShdw>
          </a:effectLst>
        </p:spPr>
        <p:txBody>
          <a:bodyPr/>
          <a:lstStyle/>
          <a:p>
            <a:pPr eaLnBrk="0" hangingPunct="0"/>
            <a:endParaRPr lang="en-US" dirty="0"/>
          </a:p>
        </p:txBody>
      </p:sp>
      <p:pic>
        <p:nvPicPr>
          <p:cNvPr id="10" name="Object 5"/>
          <p:cNvPicPr>
            <a:picLocks noChangeAspect="1" noChangeArrowheads="1"/>
          </p:cNvPicPr>
          <p:nvPr/>
        </p:nvPicPr>
        <p:blipFill>
          <a:blip r:embed="rId3" cstate="print"/>
          <a:srcRect/>
          <a:stretch>
            <a:fillRect/>
          </a:stretch>
        </p:blipFill>
        <p:spPr bwMode="auto">
          <a:xfrm>
            <a:off x="7847703" y="4956736"/>
            <a:ext cx="1253534" cy="11207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a:xfrm>
            <a:off x="-228600" y="76200"/>
            <a:ext cx="10515600" cy="1042988"/>
          </a:xfrm>
        </p:spPr>
        <p:txBody>
          <a:bodyPr vert="horz" lIns="91440" tIns="45720" rIns="91440" bIns="45720" rtlCol="0" anchor="ctr">
            <a:noAutofit/>
          </a:bodyPr>
          <a:lstStyle/>
          <a:p>
            <a:r>
              <a:rPr lang="en-US" dirty="0">
                <a:solidFill>
                  <a:srgbClr val="990099"/>
                </a:solidFill>
                <a:effectLst>
                  <a:outerShdw blurRad="38100" dist="38100" dir="2700000" algn="tl">
                    <a:srgbClr val="000000">
                      <a:alpha val="43137"/>
                    </a:srgbClr>
                  </a:outerShdw>
                </a:effectLst>
              </a:rPr>
              <a:t>Capital Budget </a:t>
            </a:r>
            <a:r>
              <a:rPr lang="en-US" dirty="0" smtClean="0">
                <a:solidFill>
                  <a:srgbClr val="990099"/>
                </a:solidFill>
                <a:effectLst>
                  <a:outerShdw blurRad="38100" dist="38100" dir="2700000" algn="tl">
                    <a:srgbClr val="000000">
                      <a:alpha val="43137"/>
                    </a:srgbClr>
                  </a:outerShdw>
                </a:effectLst>
              </a:rPr>
              <a:t>Requests: </a:t>
            </a:r>
            <a:endParaRPr lang="en-US" dirty="0">
              <a:solidFill>
                <a:srgbClr val="990099"/>
              </a:solidFill>
              <a:effectLst>
                <a:outerShdw blurRad="38100" dist="38100" dir="2700000" algn="tl">
                  <a:srgbClr val="000000">
                    <a:alpha val="43137"/>
                  </a:srgbClr>
                </a:outerShdw>
              </a:effectLst>
            </a:endParaRPr>
          </a:p>
        </p:txBody>
      </p:sp>
      <p:sp>
        <p:nvSpPr>
          <p:cNvPr id="262147" name="Rectangle 3"/>
          <p:cNvSpPr>
            <a:spLocks noGrp="1" noChangeArrowheads="1"/>
          </p:cNvSpPr>
          <p:nvPr>
            <p:ph idx="1"/>
          </p:nvPr>
        </p:nvSpPr>
        <p:spPr>
          <a:xfrm>
            <a:off x="623047" y="1219200"/>
            <a:ext cx="8488362" cy="4638476"/>
          </a:xfrm>
          <a:solidFill>
            <a:schemeClr val="bg2"/>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vert="horz" lIns="91440" tIns="45720" rIns="91440" bIns="45720" rtlCol="0">
            <a:normAutofit/>
          </a:bodyPr>
          <a:lstStyle/>
          <a:p>
            <a:pPr>
              <a:lnSpc>
                <a:spcPct val="150000"/>
              </a:lnSpc>
              <a:spcBef>
                <a:spcPts val="0"/>
              </a:spcBef>
              <a:spcAft>
                <a:spcPts val="600"/>
              </a:spcAft>
              <a:buFontTx/>
              <a:buNone/>
            </a:pPr>
            <a:r>
              <a:rPr lang="en-US" dirty="0">
                <a:solidFill>
                  <a:srgbClr val="800080"/>
                </a:solidFill>
              </a:rPr>
              <a:t>Capital Budget Request (CBR) in PB System </a:t>
            </a:r>
          </a:p>
          <a:p>
            <a:pPr>
              <a:lnSpc>
                <a:spcPct val="150000"/>
              </a:lnSpc>
              <a:spcBef>
                <a:spcPct val="0"/>
              </a:spcBef>
            </a:pPr>
            <a:r>
              <a:rPr lang="en-US" sz="2400" dirty="0" smtClean="0">
                <a:solidFill>
                  <a:schemeClr val="tx1"/>
                </a:solidFill>
              </a:rPr>
              <a:t>Project description/justification</a:t>
            </a:r>
            <a:endParaRPr lang="en-US" sz="2400" dirty="0">
              <a:solidFill>
                <a:schemeClr val="tx1"/>
              </a:solidFill>
            </a:endParaRPr>
          </a:p>
          <a:p>
            <a:pPr>
              <a:lnSpc>
                <a:spcPct val="150000"/>
              </a:lnSpc>
              <a:spcBef>
                <a:spcPct val="0"/>
              </a:spcBef>
            </a:pPr>
            <a:r>
              <a:rPr lang="en-US" sz="2400" dirty="0">
                <a:solidFill>
                  <a:schemeClr val="tx1"/>
                </a:solidFill>
              </a:rPr>
              <a:t>Scope</a:t>
            </a:r>
          </a:p>
          <a:p>
            <a:pPr>
              <a:lnSpc>
                <a:spcPct val="150000"/>
              </a:lnSpc>
              <a:spcBef>
                <a:spcPct val="0"/>
              </a:spcBef>
            </a:pPr>
            <a:r>
              <a:rPr lang="en-US" sz="2400" dirty="0" smtClean="0">
                <a:solidFill>
                  <a:schemeClr val="tx1"/>
                </a:solidFill>
              </a:rPr>
              <a:t>Estimated $$ cost</a:t>
            </a:r>
          </a:p>
          <a:p>
            <a:pPr>
              <a:spcBef>
                <a:spcPct val="0"/>
              </a:spcBef>
            </a:pPr>
            <a:r>
              <a:rPr lang="en-US" sz="2400" dirty="0" smtClean="0">
                <a:solidFill>
                  <a:schemeClr val="tx1"/>
                </a:solidFill>
              </a:rPr>
              <a:t>DGS Project Planner Form CR-1: help develop scope and project costs</a:t>
            </a:r>
            <a:endParaRPr lang="en-US" sz="2400" dirty="0">
              <a:solidFill>
                <a:schemeClr val="tx1"/>
              </a:solidFill>
            </a:endParaRPr>
          </a:p>
        </p:txBody>
      </p:sp>
      <p:sp>
        <p:nvSpPr>
          <p:cNvPr id="6" name="Slide Number Placeholder 5"/>
          <p:cNvSpPr>
            <a:spLocks noGrp="1"/>
          </p:cNvSpPr>
          <p:nvPr>
            <p:ph type="sldNum" sz="quarter" idx="12"/>
          </p:nvPr>
        </p:nvSpPr>
        <p:spPr/>
        <p:txBody>
          <a:bodyPr/>
          <a:lstStyle/>
          <a:p>
            <a:pPr>
              <a:defRPr/>
            </a:pPr>
            <a:fld id="{795B77E9-51A3-439A-9BBD-ECC7C1EEF567}" type="slidenum">
              <a:rPr lang="en-US" smtClean="0"/>
              <a:pPr>
                <a:defRPr/>
              </a:pPr>
              <a:t>10</a:t>
            </a:fld>
            <a:endParaRPr lang="en-US" dirty="0"/>
          </a:p>
        </p:txBody>
      </p:sp>
      <p:pic>
        <p:nvPicPr>
          <p:cNvPr id="2" name="Picture 1"/>
          <p:cNvPicPr>
            <a:picLocks noChangeAspect="1"/>
          </p:cNvPicPr>
          <p:nvPr/>
        </p:nvPicPr>
        <p:blipFill rotWithShape="1">
          <a:blip r:embed="rId3"/>
          <a:srcRect t="-280" r="39665" b="50355"/>
          <a:stretch/>
        </p:blipFill>
        <p:spPr>
          <a:xfrm>
            <a:off x="3581400" y="4400032"/>
            <a:ext cx="4648200" cy="213888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2992976710"/>
      </p:ext>
    </p:extLst>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836333"/>
            <a:ext cx="2667002" cy="19443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4"/>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6019800" y="1634067"/>
            <a:ext cx="2667002" cy="166913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4" name="Rectangle 2"/>
          <p:cNvSpPr>
            <a:spLocks noGrp="1" noChangeArrowheads="1"/>
          </p:cNvSpPr>
          <p:nvPr>
            <p:ph type="ctrTitle" idx="4294967295"/>
          </p:nvPr>
        </p:nvSpPr>
        <p:spPr>
          <a:xfrm>
            <a:off x="609600" y="1649518"/>
            <a:ext cx="6324600" cy="2590800"/>
          </a:xfrm>
        </p:spPr>
        <p:txBody>
          <a:bodyPr/>
          <a:lstStyle/>
          <a:p>
            <a:pPr lvl="0" algn="l">
              <a:defRPr/>
            </a:pPr>
            <a:r>
              <a:rPr lang="en-US" dirty="0">
                <a:effectLst>
                  <a:outerShdw blurRad="38100" dist="38100" dir="2700000" algn="tl">
                    <a:srgbClr val="000000">
                      <a:alpha val="43137"/>
                    </a:srgbClr>
                  </a:outerShdw>
                </a:effectLst>
                <a:latin typeface="Calibri headings"/>
              </a:rPr>
              <a:t>Capital pool </a:t>
            </a:r>
            <a:r>
              <a:rPr lang="en-US" dirty="0" smtClean="0">
                <a:effectLst>
                  <a:outerShdw blurRad="38100" dist="38100" dir="2700000" algn="tl">
                    <a:srgbClr val="000000">
                      <a:alpha val="43137"/>
                    </a:srgbClr>
                  </a:outerShdw>
                </a:effectLst>
                <a:latin typeface="Calibri headings"/>
              </a:rPr>
              <a:t>process</a:t>
            </a:r>
            <a:r>
              <a:rPr lang="en-US" dirty="0" smtClean="0">
                <a:effectLst>
                  <a:outerShdw blurRad="38100" dist="38100" dir="2700000" algn="tl">
                    <a:srgbClr val="000000">
                      <a:alpha val="43137"/>
                    </a:srgbClr>
                  </a:outerShdw>
                </a:effectLst>
              </a:rPr>
              <a:t>:</a:t>
            </a:r>
            <a:r>
              <a:rPr lang="en-US" dirty="0" smtClean="0">
                <a:solidFill>
                  <a:srgbClr val="800080"/>
                </a:solidFill>
                <a:effectLst>
                  <a:outerShdw blurRad="38100" dist="38100" dir="2700000" algn="tl">
                    <a:srgbClr val="000000">
                      <a:alpha val="43137"/>
                    </a:srgbClr>
                  </a:outerShdw>
                </a:effectLst>
              </a:rPr>
              <a:t/>
            </a:r>
            <a:br>
              <a:rPr lang="en-US" dirty="0" smtClean="0">
                <a:solidFill>
                  <a:srgbClr val="800080"/>
                </a:solidFill>
                <a:effectLst>
                  <a:outerShdw blurRad="38100" dist="38100" dir="2700000" algn="tl">
                    <a:srgbClr val="000000">
                      <a:alpha val="43137"/>
                    </a:srgbClr>
                  </a:outerShdw>
                </a:effectLst>
              </a:rPr>
            </a:br>
            <a:r>
              <a:rPr lang="en-US" dirty="0" smtClean="0">
                <a:solidFill>
                  <a:srgbClr val="800080"/>
                </a:solidFill>
                <a:effectLst>
                  <a:outerShdw blurRad="38100" dist="38100" dir="2700000" algn="tl">
                    <a:srgbClr val="000000">
                      <a:alpha val="43137"/>
                    </a:srgbClr>
                  </a:outerShdw>
                </a:effectLst>
              </a:rPr>
              <a:t>step-by-step </a:t>
            </a:r>
            <a:endParaRPr lang="en-US" dirty="0">
              <a:solidFill>
                <a:srgbClr val="800080"/>
              </a:solidFill>
              <a:effectLst>
                <a:outerShdw blurRad="38100" dist="38100" dir="2700000" algn="tl">
                  <a:srgbClr val="000000">
                    <a:alpha val="43137"/>
                  </a:srgbClr>
                </a:outerShdw>
              </a:effectLst>
            </a:endParaRPr>
          </a:p>
        </p:txBody>
      </p:sp>
      <p:sp>
        <p:nvSpPr>
          <p:cNvPr id="7172" name="Rectangle 7"/>
          <p:cNvSpPr>
            <a:spLocks noChangeArrowheads="1"/>
          </p:cNvSpPr>
          <p:nvPr/>
        </p:nvSpPr>
        <p:spPr bwMode="auto">
          <a:xfrm>
            <a:off x="381000" y="381000"/>
            <a:ext cx="9296400" cy="228600"/>
          </a:xfrm>
          <a:prstGeom prst="rect">
            <a:avLst/>
          </a:prstGeom>
          <a:solidFill>
            <a:schemeClr val="accent1"/>
          </a:solidFill>
          <a:ln w="9525" algn="ctr">
            <a:solidFill>
              <a:schemeClr val="tx1"/>
            </a:solidFill>
            <a:round/>
            <a:headEnd/>
            <a:tailEnd/>
          </a:ln>
        </p:spPr>
        <p:txBody>
          <a:bodyPr/>
          <a:lstStyle/>
          <a:p>
            <a:pPr eaLnBrk="0" hangingPunct="0"/>
            <a:endParaRPr lang="en-US" dirty="0"/>
          </a:p>
        </p:txBody>
      </p:sp>
      <p:sp>
        <p:nvSpPr>
          <p:cNvPr id="7173" name="Rectangle 8"/>
          <p:cNvSpPr>
            <a:spLocks noChangeArrowheads="1"/>
          </p:cNvSpPr>
          <p:nvPr/>
        </p:nvSpPr>
        <p:spPr bwMode="auto">
          <a:xfrm>
            <a:off x="381000" y="5334000"/>
            <a:ext cx="9296400" cy="228600"/>
          </a:xfrm>
          <a:prstGeom prst="rect">
            <a:avLst/>
          </a:prstGeom>
          <a:solidFill>
            <a:schemeClr val="accent1"/>
          </a:solidFill>
          <a:ln w="9525" algn="ctr">
            <a:solidFill>
              <a:schemeClr val="tx1"/>
            </a:solidFill>
            <a:round/>
            <a:headEnd/>
            <a:tailEnd/>
          </a:ln>
        </p:spPr>
        <p:txBody>
          <a:bodyPr/>
          <a:lstStyle/>
          <a:p>
            <a:pPr eaLnBrk="0" hangingPunct="0"/>
            <a:endParaRPr lang="en-US" dirty="0"/>
          </a:p>
        </p:txBody>
      </p:sp>
      <p:sp>
        <p:nvSpPr>
          <p:cNvPr id="4" name="Slide Number Placeholder 3"/>
          <p:cNvSpPr>
            <a:spLocks noGrp="1"/>
          </p:cNvSpPr>
          <p:nvPr>
            <p:ph type="sldNum" sz="quarter" idx="12"/>
          </p:nvPr>
        </p:nvSpPr>
        <p:spPr/>
        <p:txBody>
          <a:bodyPr/>
          <a:lstStyle/>
          <a:p>
            <a:pPr>
              <a:defRPr/>
            </a:pPr>
            <a:fld id="{06590D4A-2123-4F30-AC47-97CAA5D3AC89}" type="slidenum">
              <a:rPr lang="en-US" smtClean="0"/>
              <a:pPr>
                <a:defRPr/>
              </a:pPr>
              <a:t>11</a:t>
            </a:fld>
            <a:endParaRPr lang="en-US" dirty="0"/>
          </a:p>
        </p:txBody>
      </p:sp>
    </p:spTree>
    <p:extLst>
      <p:ext uri="{BB962C8B-B14F-4D97-AF65-F5344CB8AC3E}">
        <p14:creationId xmlns:p14="http://schemas.microsoft.com/office/powerpoint/2010/main" val="2068125143"/>
      </p:ext>
    </p:extLst>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8" name="Picture 37"/>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1778" r="12888"/>
          <a:stretch/>
        </p:blipFill>
        <p:spPr bwMode="auto">
          <a:xfrm>
            <a:off x="3897626" y="4876800"/>
            <a:ext cx="1976339" cy="15440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2"/>
          <p:cNvSpPr txBox="1">
            <a:spLocks noChangeArrowheads="1"/>
          </p:cNvSpPr>
          <p:nvPr/>
        </p:nvSpPr>
        <p:spPr>
          <a:xfrm>
            <a:off x="754063" y="228600"/>
            <a:ext cx="8550275" cy="9144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dirty="0" smtClean="0">
              <a:solidFill>
                <a:srgbClr val="990099"/>
              </a:solidFill>
              <a:effectLst>
                <a:outerShdw blurRad="38100" dist="38100" dir="2700000" algn="tl">
                  <a:srgbClr val="000000">
                    <a:alpha val="43137"/>
                  </a:srgbClr>
                </a:outerShdw>
              </a:effectLst>
            </a:endParaRPr>
          </a:p>
        </p:txBody>
      </p:sp>
      <p:grpSp>
        <p:nvGrpSpPr>
          <p:cNvPr id="25" name="Group 24"/>
          <p:cNvGrpSpPr/>
          <p:nvPr/>
        </p:nvGrpSpPr>
        <p:grpSpPr>
          <a:xfrm>
            <a:off x="4953000" y="2735717"/>
            <a:ext cx="4159315" cy="569967"/>
            <a:chOff x="10095" y="764956"/>
            <a:chExt cx="2758417" cy="1103367"/>
          </a:xfrm>
        </p:grpSpPr>
        <p:sp>
          <p:nvSpPr>
            <p:cNvPr id="26" name="Rectangle 25"/>
            <p:cNvSpPr/>
            <p:nvPr/>
          </p:nvSpPr>
          <p:spPr>
            <a:xfrm>
              <a:off x="10095" y="764956"/>
              <a:ext cx="2758417" cy="1103367"/>
            </a:xfrm>
            <a:prstGeom prst="rect">
              <a:avLst/>
            </a:prstGeom>
            <a:solidFill>
              <a:schemeClr val="bg2"/>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Rectangle 26"/>
            <p:cNvSpPr/>
            <p:nvPr/>
          </p:nvSpPr>
          <p:spPr>
            <a:xfrm>
              <a:off x="10095" y="764956"/>
              <a:ext cx="2758417" cy="1103367"/>
            </a:xfrm>
            <a:prstGeom prst="rect">
              <a:avLst/>
            </a:prstGeom>
            <a:solidFill>
              <a:schemeClr val="bg2"/>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7584" tIns="130048" rIns="227584" bIns="130048" numCol="1" spcCol="1270" anchor="ctr" anchorCtr="0">
              <a:noAutofit/>
            </a:bodyPr>
            <a:lstStyle/>
            <a:p>
              <a:pPr algn="ctr">
                <a:lnSpc>
                  <a:spcPct val="90000"/>
                </a:lnSpc>
                <a:spcBef>
                  <a:spcPct val="50000"/>
                </a:spcBef>
                <a:buFontTx/>
                <a:buNone/>
              </a:pPr>
              <a:r>
                <a:rPr lang="en-US" sz="3000" dirty="0" smtClean="0">
                  <a:solidFill>
                    <a:srgbClr val="800080"/>
                  </a:solidFill>
                </a:rPr>
                <a:t>Funding source</a:t>
              </a:r>
              <a:endParaRPr lang="en-US" sz="3000" dirty="0">
                <a:solidFill>
                  <a:srgbClr val="800080"/>
                </a:solidFill>
              </a:endParaRPr>
            </a:p>
          </p:txBody>
        </p:sp>
      </p:grpSp>
      <p:grpSp>
        <p:nvGrpSpPr>
          <p:cNvPr id="28" name="Group 27"/>
          <p:cNvGrpSpPr/>
          <p:nvPr/>
        </p:nvGrpSpPr>
        <p:grpSpPr>
          <a:xfrm>
            <a:off x="838200" y="2744183"/>
            <a:ext cx="3833995" cy="569967"/>
            <a:chOff x="10095" y="764956"/>
            <a:chExt cx="2758417" cy="1103367"/>
          </a:xfrm>
          <a:effectLst>
            <a:glow rad="127000">
              <a:schemeClr val="bg1"/>
            </a:glow>
          </a:effectLst>
        </p:grpSpPr>
        <p:sp>
          <p:nvSpPr>
            <p:cNvPr id="29" name="Rectangle 28"/>
            <p:cNvSpPr/>
            <p:nvPr/>
          </p:nvSpPr>
          <p:spPr>
            <a:xfrm>
              <a:off x="10095" y="764956"/>
              <a:ext cx="2758417" cy="1103367"/>
            </a:xfrm>
            <a:prstGeom prst="rect">
              <a:avLst/>
            </a:prstGeom>
            <a:solidFill>
              <a:schemeClr val="bg2"/>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Rectangle 29"/>
            <p:cNvSpPr/>
            <p:nvPr/>
          </p:nvSpPr>
          <p:spPr>
            <a:xfrm>
              <a:off x="10095" y="764956"/>
              <a:ext cx="2758417" cy="11033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7584" tIns="130048" rIns="227584" bIns="130048" numCol="1" spcCol="1270" anchor="ctr" anchorCtr="0">
              <a:noAutofit/>
            </a:bodyPr>
            <a:lstStyle/>
            <a:p>
              <a:pPr algn="ctr">
                <a:lnSpc>
                  <a:spcPct val="90000"/>
                </a:lnSpc>
                <a:buFontTx/>
                <a:buNone/>
              </a:pPr>
              <a:r>
                <a:rPr lang="en-US" sz="3000" dirty="0" smtClean="0">
                  <a:solidFill>
                    <a:srgbClr val="800080"/>
                  </a:solidFill>
                </a:rPr>
                <a:t>Funding criteria</a:t>
              </a:r>
              <a:endParaRPr lang="en-US" sz="3000" dirty="0">
                <a:solidFill>
                  <a:srgbClr val="800080"/>
                </a:solidFill>
              </a:endParaRPr>
            </a:p>
          </p:txBody>
        </p:sp>
      </p:grpSp>
      <p:grpSp>
        <p:nvGrpSpPr>
          <p:cNvPr id="31" name="Group 30"/>
          <p:cNvGrpSpPr/>
          <p:nvPr/>
        </p:nvGrpSpPr>
        <p:grpSpPr>
          <a:xfrm>
            <a:off x="4953000" y="3505200"/>
            <a:ext cx="4159315" cy="1306022"/>
            <a:chOff x="3654" y="1865193"/>
            <a:chExt cx="2765617" cy="1603123"/>
          </a:xfrm>
        </p:grpSpPr>
        <p:sp>
          <p:nvSpPr>
            <p:cNvPr id="32" name="Rectangle 31"/>
            <p:cNvSpPr/>
            <p:nvPr/>
          </p:nvSpPr>
          <p:spPr>
            <a:xfrm>
              <a:off x="3654" y="1865193"/>
              <a:ext cx="2765617" cy="1534318"/>
            </a:xfrm>
            <a:prstGeom prst="rect">
              <a:avLst/>
            </a:prstGeom>
            <a:ln>
              <a:solidFill>
                <a:schemeClr val="accent1"/>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3" name="Rectangle 32"/>
            <p:cNvSpPr/>
            <p:nvPr/>
          </p:nvSpPr>
          <p:spPr>
            <a:xfrm>
              <a:off x="3654" y="1865193"/>
              <a:ext cx="2765617" cy="1603123"/>
            </a:xfrm>
            <a:prstGeom prst="rect">
              <a:avLst/>
            </a:prstGeom>
            <a:ln>
              <a:solidFill>
                <a:schemeClr val="accent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7348" tIns="117348" rIns="156464" bIns="176022" numCol="1" spcCol="1270" anchor="t" anchorCtr="0">
              <a:noAutofit/>
            </a:bodyPr>
            <a:lstStyle/>
            <a:p>
              <a:pPr marL="342900" indent="-342900">
                <a:lnSpc>
                  <a:spcPct val="90000"/>
                </a:lnSpc>
                <a:buFont typeface="Arial" panose="020B0604020202020204" pitchFamily="34" charset="0"/>
                <a:buChar char="•"/>
              </a:pPr>
              <a:r>
                <a:rPr lang="en-US" sz="2000" dirty="0"/>
                <a:t>Central Planning </a:t>
              </a:r>
              <a:r>
                <a:rPr lang="en-US" sz="2000" dirty="0" smtClean="0"/>
                <a:t>Fund </a:t>
              </a:r>
            </a:p>
            <a:p>
              <a:pPr marL="342900" indent="-342900">
                <a:lnSpc>
                  <a:spcPct val="90000"/>
                </a:lnSpc>
                <a:buFont typeface="Arial" panose="020B0604020202020204" pitchFamily="34" charset="0"/>
                <a:buChar char="•"/>
              </a:pPr>
              <a:r>
                <a:rPr lang="en-US" sz="2000" dirty="0" smtClean="0"/>
                <a:t>Agencies’ </a:t>
              </a:r>
              <a:r>
                <a:rPr lang="en-US" sz="2000" dirty="0"/>
                <a:t>own nongeneral </a:t>
              </a:r>
              <a:r>
                <a:rPr lang="en-US" sz="2000" dirty="0" smtClean="0"/>
                <a:t>funds</a:t>
              </a:r>
            </a:p>
            <a:p>
              <a:pPr marL="342900" indent="-342900">
                <a:lnSpc>
                  <a:spcPct val="90000"/>
                </a:lnSpc>
                <a:buFont typeface="Arial" panose="020B0604020202020204" pitchFamily="34" charset="0"/>
                <a:buChar char="•"/>
              </a:pPr>
              <a:r>
                <a:rPr lang="en-US" sz="2000" dirty="0" smtClean="0"/>
                <a:t>State general fund support</a:t>
              </a:r>
              <a:endParaRPr lang="en-US" sz="2000" dirty="0"/>
            </a:p>
          </p:txBody>
        </p:sp>
      </p:grpSp>
      <p:sp>
        <p:nvSpPr>
          <p:cNvPr id="35" name="Rectangle 34"/>
          <p:cNvSpPr/>
          <p:nvPr/>
        </p:nvSpPr>
        <p:spPr>
          <a:xfrm>
            <a:off x="389995" y="1506357"/>
            <a:ext cx="9525000" cy="938719"/>
          </a:xfrm>
          <a:prstGeom prst="rect">
            <a:avLst/>
          </a:prstGeom>
        </p:spPr>
        <p:txBody>
          <a:bodyPr wrap="square">
            <a:spAutoFit/>
          </a:bodyPr>
          <a:lstStyle/>
          <a:p>
            <a:pPr marL="342900" indent="-342900">
              <a:lnSpc>
                <a:spcPct val="125000"/>
              </a:lnSpc>
              <a:buFont typeface="Arial" panose="020B0604020202020204" pitchFamily="34" charset="0"/>
              <a:buChar char="•"/>
            </a:pPr>
            <a:r>
              <a:rPr lang="en-US" sz="2200" dirty="0" smtClean="0">
                <a:latin typeface="+mn-lt"/>
                <a:cs typeface="+mn-cs"/>
              </a:rPr>
              <a:t>DEB reviews both preplanning and detailed planning</a:t>
            </a:r>
          </a:p>
          <a:p>
            <a:pPr marL="342900" indent="-342900">
              <a:lnSpc>
                <a:spcPct val="125000"/>
              </a:lnSpc>
              <a:buFont typeface="Arial" panose="020B0604020202020204" pitchFamily="34" charset="0"/>
              <a:buChar char="•"/>
            </a:pPr>
            <a:r>
              <a:rPr lang="en-US" sz="2200" dirty="0" smtClean="0">
                <a:latin typeface="+mn-lt"/>
                <a:cs typeface="+mn-cs"/>
              </a:rPr>
              <a:t>DEB estimate for total project cost is based on detailed planning</a:t>
            </a:r>
            <a:endParaRPr lang="en-US" sz="2200" dirty="0">
              <a:latin typeface="+mn-lt"/>
              <a:cs typeface="+mn-cs"/>
            </a:endParaRPr>
          </a:p>
        </p:txBody>
      </p:sp>
      <p:sp>
        <p:nvSpPr>
          <p:cNvPr id="36" name="Rectangle 2"/>
          <p:cNvSpPr txBox="1">
            <a:spLocks noChangeArrowheads="1"/>
          </p:cNvSpPr>
          <p:nvPr/>
        </p:nvSpPr>
        <p:spPr>
          <a:xfrm>
            <a:off x="-143405" y="725613"/>
            <a:ext cx="10058400" cy="56270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000" dirty="0" smtClean="0">
                <a:solidFill>
                  <a:srgbClr val="990099"/>
                </a:solidFill>
                <a:effectLst>
                  <a:outerShdw blurRad="38100" dist="38100" dir="2700000" algn="tl">
                    <a:srgbClr val="000000">
                      <a:alpha val="43137"/>
                    </a:srgbClr>
                  </a:outerShdw>
                </a:effectLst>
              </a:rPr>
              <a:t/>
            </a:r>
            <a:br>
              <a:rPr lang="en-US" sz="4000" dirty="0" smtClean="0">
                <a:solidFill>
                  <a:srgbClr val="990099"/>
                </a:solidFill>
                <a:effectLst>
                  <a:outerShdw blurRad="38100" dist="38100" dir="2700000" algn="tl">
                    <a:srgbClr val="000000">
                      <a:alpha val="43137"/>
                    </a:srgbClr>
                  </a:outerShdw>
                </a:effectLst>
              </a:rPr>
            </a:br>
            <a:r>
              <a:rPr lang="en-US" sz="3600" dirty="0" smtClean="0">
                <a:solidFill>
                  <a:srgbClr val="990099"/>
                </a:solidFill>
                <a:effectLst>
                  <a:outerShdw blurRad="38100" dist="38100" dir="2700000" algn="tl">
                    <a:srgbClr val="000000">
                      <a:alpha val="43137"/>
                    </a:srgbClr>
                  </a:outerShdw>
                </a:effectLst>
              </a:rPr>
              <a:t>Planning funding for projects under pool process</a:t>
            </a:r>
            <a:endParaRPr lang="en-US" sz="3600" dirty="0">
              <a:solidFill>
                <a:srgbClr val="990099"/>
              </a:solidFill>
              <a:effectLst>
                <a:outerShdw blurRad="38100" dist="38100" dir="2700000" algn="tl">
                  <a:srgbClr val="000000">
                    <a:alpha val="43137"/>
                  </a:srgbClr>
                </a:outerShdw>
              </a:effectLst>
            </a:endParaRPr>
          </a:p>
          <a:p>
            <a:pPr fontAlgn="auto">
              <a:spcAft>
                <a:spcPts val="0"/>
              </a:spcAft>
            </a:pPr>
            <a:r>
              <a:rPr lang="en-US" sz="3500" dirty="0" smtClean="0"/>
              <a:t/>
            </a:r>
            <a:br>
              <a:rPr lang="en-US" sz="3500" dirty="0" smtClean="0"/>
            </a:br>
            <a:r>
              <a:rPr lang="en-US" sz="3500" dirty="0" smtClean="0">
                <a:solidFill>
                  <a:srgbClr val="990099"/>
                </a:solidFill>
                <a:effectLst>
                  <a:outerShdw blurRad="38100" dist="38100" dir="2700000" algn="tl">
                    <a:srgbClr val="000000">
                      <a:alpha val="43137"/>
                    </a:srgbClr>
                  </a:outerShdw>
                </a:effectLst>
              </a:rPr>
              <a:t> </a:t>
            </a:r>
            <a:endParaRPr lang="en-US" sz="3500" dirty="0">
              <a:solidFill>
                <a:srgbClr val="990099"/>
              </a:solidFill>
              <a:effectLst>
                <a:outerShdw blurRad="38100" dist="38100" dir="2700000" algn="tl">
                  <a:srgbClr val="000000">
                    <a:alpha val="43137"/>
                  </a:srgbClr>
                </a:outerShdw>
              </a:effectLst>
            </a:endParaRPr>
          </a:p>
        </p:txBody>
      </p:sp>
      <p:grpSp>
        <p:nvGrpSpPr>
          <p:cNvPr id="19" name="Group 18"/>
          <p:cNvGrpSpPr/>
          <p:nvPr/>
        </p:nvGrpSpPr>
        <p:grpSpPr>
          <a:xfrm>
            <a:off x="838200" y="3505200"/>
            <a:ext cx="3833995" cy="1306022"/>
            <a:chOff x="3654" y="1865193"/>
            <a:chExt cx="2765617" cy="1603123"/>
          </a:xfrm>
        </p:grpSpPr>
        <p:sp>
          <p:nvSpPr>
            <p:cNvPr id="20" name="Rectangle 19"/>
            <p:cNvSpPr/>
            <p:nvPr/>
          </p:nvSpPr>
          <p:spPr>
            <a:xfrm>
              <a:off x="3654" y="1865193"/>
              <a:ext cx="2765617" cy="1534318"/>
            </a:xfrm>
            <a:prstGeom prst="rect">
              <a:avLst/>
            </a:prstGeom>
            <a:ln>
              <a:solidFill>
                <a:schemeClr val="accent1"/>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7" name="Rectangle 36"/>
            <p:cNvSpPr/>
            <p:nvPr/>
          </p:nvSpPr>
          <p:spPr>
            <a:xfrm>
              <a:off x="3654" y="1865193"/>
              <a:ext cx="2765617" cy="1603123"/>
            </a:xfrm>
            <a:prstGeom prst="rect">
              <a:avLst/>
            </a:prstGeom>
            <a:ln>
              <a:solidFill>
                <a:schemeClr val="accent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7348" tIns="117348" rIns="156464" bIns="176022" numCol="1" spcCol="1270" anchor="t" anchorCtr="0">
              <a:noAutofit/>
            </a:bodyPr>
            <a:lstStyle/>
            <a:p>
              <a:pPr marL="342900" indent="-342900">
                <a:lnSpc>
                  <a:spcPct val="90000"/>
                </a:lnSpc>
                <a:buFont typeface="Arial" panose="020B0604020202020204" pitchFamily="34" charset="0"/>
                <a:buChar char="•"/>
              </a:pPr>
              <a:r>
                <a:rPr lang="en-US" sz="2000" dirty="0"/>
                <a:t>Preplanning (up to $250,000)</a:t>
              </a:r>
            </a:p>
            <a:p>
              <a:pPr marL="342900" indent="-342900">
                <a:lnSpc>
                  <a:spcPct val="90000"/>
                </a:lnSpc>
                <a:buFont typeface="Arial" panose="020B0604020202020204" pitchFamily="34" charset="0"/>
                <a:buChar char="•"/>
              </a:pPr>
              <a:r>
                <a:rPr lang="en-US" sz="2000" dirty="0"/>
                <a:t>Detailed Planning (4% new construction; 5% renovation)</a:t>
              </a:r>
            </a:p>
          </p:txBody>
        </p:sp>
      </p:grpSp>
      <p:sp>
        <p:nvSpPr>
          <p:cNvPr id="3" name="Slide Number Placeholder 2"/>
          <p:cNvSpPr>
            <a:spLocks noGrp="1"/>
          </p:cNvSpPr>
          <p:nvPr>
            <p:ph type="sldNum" sz="quarter" idx="12"/>
          </p:nvPr>
        </p:nvSpPr>
        <p:spPr/>
        <p:txBody>
          <a:bodyPr/>
          <a:lstStyle/>
          <a:p>
            <a:pPr>
              <a:defRPr/>
            </a:pPr>
            <a:fld id="{06590D4A-2123-4F30-AC47-97CAA5D3AC89}" type="slidenum">
              <a:rPr lang="en-US" smtClean="0"/>
              <a:pPr>
                <a:defRPr/>
              </a:pPr>
              <a:t>12</a:t>
            </a:fld>
            <a:endParaRPr lang="en-US" dirty="0"/>
          </a:p>
        </p:txBody>
      </p:sp>
    </p:spTree>
    <p:extLst>
      <p:ext uri="{BB962C8B-B14F-4D97-AF65-F5344CB8AC3E}">
        <p14:creationId xmlns:p14="http://schemas.microsoft.com/office/powerpoint/2010/main" val="1931514549"/>
      </p:ext>
    </p:extLst>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a:xfrm>
            <a:off x="314350" y="304800"/>
            <a:ext cx="9144000" cy="1042988"/>
          </a:xfrm>
        </p:spPr>
        <p:txBody>
          <a:bodyPr vert="horz" lIns="91440" tIns="45720" rIns="91440" bIns="45720" rtlCol="0" anchor="ctr">
            <a:noAutofit/>
          </a:bodyPr>
          <a:lstStyle/>
          <a:p>
            <a:r>
              <a:rPr lang="en-US" sz="3500" dirty="0" smtClean="0">
                <a:solidFill>
                  <a:srgbClr val="990099"/>
                </a:solidFill>
                <a:effectLst>
                  <a:outerShdw blurRad="38100" dist="38100" dir="2700000" algn="tl">
                    <a:srgbClr val="000000">
                      <a:alpha val="43137"/>
                    </a:srgbClr>
                  </a:outerShdw>
                </a:effectLst>
              </a:rPr>
              <a:t>Construction Cost Review </a:t>
            </a:r>
            <a:r>
              <a:rPr lang="en-US" sz="3500" dirty="0">
                <a:solidFill>
                  <a:srgbClr val="990099"/>
                </a:solidFill>
                <a:effectLst>
                  <a:outerShdw blurRad="38100" dist="38100" dir="2700000" algn="tl">
                    <a:srgbClr val="000000">
                      <a:alpha val="43137"/>
                    </a:srgbClr>
                  </a:outerShdw>
                </a:effectLst>
              </a:rPr>
              <a:t>under Pool Process</a:t>
            </a:r>
            <a:r>
              <a:rPr lang="en-US" sz="3500" dirty="0"/>
              <a:t/>
            </a:r>
            <a:br>
              <a:rPr lang="en-US" sz="3500" dirty="0"/>
            </a:br>
            <a:r>
              <a:rPr lang="en-US" sz="3500" dirty="0" smtClean="0">
                <a:solidFill>
                  <a:srgbClr val="990099"/>
                </a:solidFill>
                <a:effectLst>
                  <a:outerShdw blurRad="38100" dist="38100" dir="2700000" algn="tl">
                    <a:srgbClr val="000000">
                      <a:alpha val="43137"/>
                    </a:srgbClr>
                  </a:outerShdw>
                </a:effectLst>
              </a:rPr>
              <a:t> </a:t>
            </a:r>
            <a:endParaRPr lang="en-US" sz="3500" dirty="0">
              <a:solidFill>
                <a:srgbClr val="990099"/>
              </a:solidFill>
              <a:effectLst>
                <a:outerShdw blurRad="38100" dist="38100" dir="2700000" algn="tl">
                  <a:srgbClr val="000000">
                    <a:alpha val="43137"/>
                  </a:srgbClr>
                </a:outerShdw>
              </a:effectLst>
            </a:endParaRPr>
          </a:p>
        </p:txBody>
      </p:sp>
      <p:sp>
        <p:nvSpPr>
          <p:cNvPr id="262147" name="Rectangle 3"/>
          <p:cNvSpPr>
            <a:spLocks noGrp="1" noChangeArrowheads="1"/>
          </p:cNvSpPr>
          <p:nvPr>
            <p:ph idx="1"/>
          </p:nvPr>
        </p:nvSpPr>
        <p:spPr>
          <a:xfrm>
            <a:off x="503699" y="1016673"/>
            <a:ext cx="8954651" cy="2753440"/>
          </a:xfrm>
        </p:spPr>
        <p:txBody>
          <a:bodyPr>
            <a:normAutofit fontScale="40000" lnSpcReduction="20000"/>
          </a:bodyPr>
          <a:lstStyle/>
          <a:p>
            <a:pPr marL="0" indent="0">
              <a:lnSpc>
                <a:spcPct val="145000"/>
              </a:lnSpc>
              <a:spcBef>
                <a:spcPct val="0"/>
              </a:spcBef>
              <a:spcAft>
                <a:spcPts val="1200"/>
              </a:spcAft>
              <a:buNone/>
            </a:pPr>
            <a:r>
              <a:rPr lang="en-US" sz="4800" dirty="0">
                <a:solidFill>
                  <a:srgbClr val="800080"/>
                </a:solidFill>
              </a:rPr>
              <a:t>Funding for projects put into a pool of authorized funding</a:t>
            </a:r>
          </a:p>
          <a:p>
            <a:pPr>
              <a:lnSpc>
                <a:spcPct val="145000"/>
              </a:lnSpc>
              <a:spcBef>
                <a:spcPct val="0"/>
              </a:spcBef>
            </a:pPr>
            <a:r>
              <a:rPr lang="en-US" sz="4200" dirty="0">
                <a:latin typeface="Arial Narrow" panose="020B0606020202030204" pitchFamily="34" charset="0"/>
              </a:rPr>
              <a:t>Projects are not guaranteed any specific $$ amount from the pool</a:t>
            </a:r>
          </a:p>
          <a:p>
            <a:pPr>
              <a:lnSpc>
                <a:spcPct val="145000"/>
              </a:lnSpc>
              <a:spcBef>
                <a:spcPct val="0"/>
              </a:spcBef>
            </a:pPr>
            <a:r>
              <a:rPr lang="en-US" sz="4200" dirty="0" smtClean="0">
                <a:latin typeface="Arial Narrow" panose="020B0606020202030204" pitchFamily="34" charset="0"/>
              </a:rPr>
              <a:t>If detailed planning has not yet been done, DEB reviews and provides initial cost targets </a:t>
            </a:r>
          </a:p>
          <a:p>
            <a:pPr>
              <a:lnSpc>
                <a:spcPct val="145000"/>
              </a:lnSpc>
              <a:spcBef>
                <a:spcPct val="0"/>
              </a:spcBef>
            </a:pPr>
            <a:r>
              <a:rPr lang="en-US" sz="4200" dirty="0" smtClean="0">
                <a:latin typeface="Arial Narrow" panose="020B0606020202030204" pitchFamily="34" charset="0"/>
              </a:rPr>
              <a:t>After </a:t>
            </a:r>
            <a:r>
              <a:rPr lang="en-US" sz="4200" dirty="0">
                <a:latin typeface="Arial Narrow" panose="020B0606020202030204" pitchFamily="34" charset="0"/>
              </a:rPr>
              <a:t>detailed </a:t>
            </a:r>
            <a:r>
              <a:rPr lang="en-US" sz="4200" dirty="0" smtClean="0">
                <a:latin typeface="Arial Narrow" panose="020B0606020202030204" pitchFamily="34" charset="0"/>
              </a:rPr>
              <a:t>planning is reviewed by DEB, it issues a Funding Report and the agency submits a CO-2 equal to the amount authorized in the funding report</a:t>
            </a:r>
          </a:p>
          <a:p>
            <a:pPr>
              <a:lnSpc>
                <a:spcPct val="145000"/>
              </a:lnSpc>
              <a:spcBef>
                <a:spcPct val="0"/>
              </a:spcBef>
            </a:pPr>
            <a:r>
              <a:rPr lang="en-US" sz="4200" dirty="0" smtClean="0">
                <a:latin typeface="Arial Narrow" panose="020B0606020202030204" pitchFamily="34" charset="0"/>
              </a:rPr>
              <a:t>CO-2 approved by DEB; sent to DPB; DPB reviews in conjunction with a BEX transferring funding from the pool to the agency for the capital project</a:t>
            </a:r>
            <a:endParaRPr lang="en-US" sz="4200" dirty="0">
              <a:latin typeface="Arial Narrow" panose="020B0606020202030204" pitchFamily="34" charset="0"/>
            </a:endParaRPr>
          </a:p>
        </p:txBody>
      </p:sp>
      <p:sp>
        <p:nvSpPr>
          <p:cNvPr id="6" name="Slide Number Placeholder 5"/>
          <p:cNvSpPr>
            <a:spLocks noGrp="1"/>
          </p:cNvSpPr>
          <p:nvPr>
            <p:ph type="sldNum" sz="quarter" idx="12"/>
          </p:nvPr>
        </p:nvSpPr>
        <p:spPr>
          <a:xfrm>
            <a:off x="7327058" y="5907600"/>
            <a:ext cx="2346960" cy="365125"/>
          </a:xfrm>
        </p:spPr>
        <p:txBody>
          <a:bodyPr/>
          <a:lstStyle/>
          <a:p>
            <a:pPr>
              <a:defRPr/>
            </a:pPr>
            <a:fld id="{795B77E9-51A3-439A-9BBD-ECC7C1EEF567}" type="slidenum">
              <a:rPr lang="en-US" smtClean="0"/>
              <a:pPr>
                <a:defRPr/>
              </a:pPr>
              <a:t>13</a:t>
            </a:fld>
            <a:endParaRPr lang="en-US" dirty="0"/>
          </a:p>
        </p:txBody>
      </p:sp>
      <p:cxnSp>
        <p:nvCxnSpPr>
          <p:cNvPr id="5" name="Straight Connector 4"/>
          <p:cNvCxnSpPr>
            <a:stCxn id="16" idx="3"/>
            <a:endCxn id="11" idx="1"/>
          </p:cNvCxnSpPr>
          <p:nvPr/>
        </p:nvCxnSpPr>
        <p:spPr>
          <a:xfrm>
            <a:off x="2800528" y="4756149"/>
            <a:ext cx="364371" cy="21960"/>
          </a:xfrm>
          <a:prstGeom prst="line">
            <a:avLst/>
          </a:prstGeom>
          <a:ln w="57150"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16" idx="3"/>
            <a:endCxn id="15" idx="1"/>
          </p:cNvCxnSpPr>
          <p:nvPr/>
        </p:nvCxnSpPr>
        <p:spPr>
          <a:xfrm flipV="1">
            <a:off x="2800528" y="4062265"/>
            <a:ext cx="394545" cy="693884"/>
          </a:xfrm>
          <a:prstGeom prst="line">
            <a:avLst/>
          </a:prstGeom>
          <a:ln w="57150"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5589299" y="3626503"/>
            <a:ext cx="382381" cy="277498"/>
          </a:xfrm>
          <a:prstGeom prst="line">
            <a:avLst/>
          </a:prstGeom>
          <a:ln w="57150"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589299" y="4778109"/>
            <a:ext cx="493526" cy="0"/>
          </a:xfrm>
          <a:prstGeom prst="line">
            <a:avLst/>
          </a:prstGeom>
          <a:ln w="57150"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17" idx="3"/>
            <a:endCxn id="14" idx="2"/>
          </p:cNvCxnSpPr>
          <p:nvPr/>
        </p:nvCxnSpPr>
        <p:spPr>
          <a:xfrm>
            <a:off x="5585140" y="5492354"/>
            <a:ext cx="394546" cy="89344"/>
          </a:xfrm>
          <a:prstGeom prst="line">
            <a:avLst/>
          </a:prstGeom>
          <a:ln w="57150"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164899" y="4496321"/>
            <a:ext cx="2420241" cy="563576"/>
          </a:xfrm>
          <a:prstGeom prst="rect">
            <a:avLst/>
          </a:prstGeom>
          <a:solidFill>
            <a:srgbClr val="FF99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Bid </a:t>
            </a:r>
            <a:r>
              <a:rPr lang="en-US" sz="1400" b="1" dirty="0" smtClean="0">
                <a:solidFill>
                  <a:schemeClr val="tx1"/>
                </a:solidFill>
              </a:rPr>
              <a:t>$ &gt; $</a:t>
            </a:r>
            <a:r>
              <a:rPr lang="en-US" sz="1400" b="1" dirty="0">
                <a:solidFill>
                  <a:schemeClr val="tx1"/>
                </a:solidFill>
              </a:rPr>
              <a:t>Funding </a:t>
            </a:r>
            <a:r>
              <a:rPr lang="en-US" sz="1400" b="1" dirty="0" smtClean="0">
                <a:solidFill>
                  <a:schemeClr val="tx1"/>
                </a:solidFill>
              </a:rPr>
              <a:t>Report </a:t>
            </a:r>
            <a:endParaRPr lang="en-US" sz="1400" b="1" dirty="0">
              <a:solidFill>
                <a:schemeClr val="tx1"/>
              </a:solidFill>
            </a:endParaRPr>
          </a:p>
        </p:txBody>
      </p:sp>
      <p:sp>
        <p:nvSpPr>
          <p:cNvPr id="12" name="Snip Diagonal Corner Rectangle 11"/>
          <p:cNvSpPr/>
          <p:nvPr/>
        </p:nvSpPr>
        <p:spPr>
          <a:xfrm>
            <a:off x="5979686" y="3337272"/>
            <a:ext cx="3232727" cy="1005840"/>
          </a:xfrm>
          <a:prstGeom prst="snip2DiagRect">
            <a:avLst/>
          </a:prstGeom>
          <a:solidFill>
            <a:srgbClr val="FF33CC"/>
          </a:solidFill>
          <a:ln w="952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rtlCol="0" anchor="ctr"/>
          <a:lstStyle/>
          <a:p>
            <a:pPr marL="285750" indent="-285750">
              <a:lnSpc>
                <a:spcPct val="120000"/>
              </a:lnSpc>
              <a:buFont typeface="Arial" panose="020B0604020202020204" pitchFamily="34" charset="0"/>
              <a:buChar char="•"/>
            </a:pPr>
            <a:r>
              <a:rPr lang="en-US" sz="1400" b="1" dirty="0" smtClean="0">
                <a:solidFill>
                  <a:schemeClr val="bg1"/>
                </a:solidFill>
              </a:rPr>
              <a:t>Reduce </a:t>
            </a:r>
            <a:r>
              <a:rPr lang="en-US" sz="1400" b="1" dirty="0">
                <a:solidFill>
                  <a:schemeClr val="bg1"/>
                </a:solidFill>
              </a:rPr>
              <a:t>the </a:t>
            </a:r>
            <a:r>
              <a:rPr lang="en-US" sz="1400" b="1" dirty="0" smtClean="0">
                <a:solidFill>
                  <a:schemeClr val="bg1"/>
                </a:solidFill>
              </a:rPr>
              <a:t>scope, or </a:t>
            </a:r>
          </a:p>
          <a:p>
            <a:pPr marL="285750" indent="-285750">
              <a:lnSpc>
                <a:spcPct val="120000"/>
              </a:lnSpc>
              <a:buFont typeface="Arial" panose="020B0604020202020204" pitchFamily="34" charset="0"/>
              <a:buChar char="•"/>
            </a:pPr>
            <a:r>
              <a:rPr lang="en-US" sz="1400" b="1" dirty="0" smtClean="0">
                <a:solidFill>
                  <a:schemeClr val="bg1"/>
                </a:solidFill>
              </a:rPr>
              <a:t>Use own </a:t>
            </a:r>
            <a:r>
              <a:rPr lang="en-US" sz="1400" b="1" dirty="0">
                <a:solidFill>
                  <a:schemeClr val="bg1"/>
                </a:solidFill>
              </a:rPr>
              <a:t>nongeneral funds, </a:t>
            </a:r>
            <a:r>
              <a:rPr lang="en-US" sz="1400" b="1" dirty="0" smtClean="0">
                <a:solidFill>
                  <a:schemeClr val="bg1"/>
                </a:solidFill>
              </a:rPr>
              <a:t>or</a:t>
            </a:r>
            <a:endParaRPr lang="en-US" sz="1400" b="1" dirty="0">
              <a:solidFill>
                <a:schemeClr val="bg1"/>
              </a:solidFill>
            </a:endParaRPr>
          </a:p>
          <a:p>
            <a:pPr marL="285750" indent="-285750">
              <a:buFont typeface="Arial" panose="020B0604020202020204" pitchFamily="34" charset="0"/>
              <a:buChar char="•"/>
            </a:pPr>
            <a:r>
              <a:rPr lang="en-US" sz="1400" b="1" dirty="0" smtClean="0">
                <a:solidFill>
                  <a:schemeClr val="bg1"/>
                </a:solidFill>
              </a:rPr>
              <a:t>Request additional funding from the General Assembly</a:t>
            </a:r>
            <a:endParaRPr lang="en-US" sz="1400" b="1" dirty="0">
              <a:solidFill>
                <a:schemeClr val="bg1"/>
              </a:solidFill>
            </a:endParaRPr>
          </a:p>
        </p:txBody>
      </p:sp>
      <p:sp>
        <p:nvSpPr>
          <p:cNvPr id="13" name="Snip Diagonal Corner Rectangle 12"/>
          <p:cNvSpPr/>
          <p:nvPr/>
        </p:nvSpPr>
        <p:spPr>
          <a:xfrm>
            <a:off x="5979686" y="4458069"/>
            <a:ext cx="3232727" cy="640080"/>
          </a:xfrm>
          <a:prstGeom prst="snip2DiagRect">
            <a:avLst/>
          </a:prstGeom>
          <a:solidFill>
            <a:srgbClr val="FF99FF"/>
          </a:solidFill>
          <a:ln w="952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rtlCol="0" anchor="ctr"/>
          <a:lstStyle/>
          <a:p>
            <a:pPr marL="285750" indent="-285750">
              <a:lnSpc>
                <a:spcPct val="120000"/>
              </a:lnSpc>
              <a:buFont typeface="Arial" panose="020B0604020202020204" pitchFamily="34" charset="0"/>
              <a:buChar char="•"/>
            </a:pPr>
            <a:r>
              <a:rPr lang="en-US" sz="1400" dirty="0" smtClean="0">
                <a:solidFill>
                  <a:schemeClr val="tx1"/>
                </a:solidFill>
              </a:rPr>
              <a:t>Appeal to DEB/DPB </a:t>
            </a:r>
            <a:r>
              <a:rPr lang="en-US" sz="1400" dirty="0">
                <a:solidFill>
                  <a:schemeClr val="tx1"/>
                </a:solidFill>
              </a:rPr>
              <a:t>for additional funding amount up to 5 %</a:t>
            </a:r>
          </a:p>
        </p:txBody>
      </p:sp>
      <p:sp>
        <p:nvSpPr>
          <p:cNvPr id="14" name="Snip Diagonal Corner Rectangle 13"/>
          <p:cNvSpPr/>
          <p:nvPr/>
        </p:nvSpPr>
        <p:spPr>
          <a:xfrm>
            <a:off x="5979686" y="5261658"/>
            <a:ext cx="3232727" cy="640080"/>
          </a:xfrm>
          <a:prstGeom prst="snip2DiagRect">
            <a:avLst/>
          </a:prstGeom>
          <a:solidFill>
            <a:schemeClr val="accent1">
              <a:lumMod val="40000"/>
              <a:lumOff val="60000"/>
            </a:schemeClr>
          </a:solidFill>
          <a:ln w="952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rtlCol="0" anchor="ctr"/>
          <a:lstStyle/>
          <a:p>
            <a:pPr marL="285750" indent="-285750">
              <a:lnSpc>
                <a:spcPct val="120000"/>
              </a:lnSpc>
              <a:buFont typeface="Arial" panose="020B0604020202020204" pitchFamily="34" charset="0"/>
              <a:buChar char="•"/>
            </a:pPr>
            <a:r>
              <a:rPr lang="en-US" sz="1400" dirty="0">
                <a:solidFill>
                  <a:schemeClr val="tx1"/>
                </a:solidFill>
              </a:rPr>
              <a:t>Submit revised CO-2</a:t>
            </a:r>
          </a:p>
          <a:p>
            <a:pPr marL="285750" indent="-285750">
              <a:lnSpc>
                <a:spcPct val="120000"/>
              </a:lnSpc>
              <a:buFont typeface="Arial" panose="020B0604020202020204" pitchFamily="34" charset="0"/>
              <a:buChar char="•"/>
            </a:pPr>
            <a:r>
              <a:rPr lang="en-US" sz="1400" dirty="0">
                <a:solidFill>
                  <a:schemeClr val="tx1"/>
                </a:solidFill>
              </a:rPr>
              <a:t>DPB only allot funding = to the bid</a:t>
            </a:r>
          </a:p>
        </p:txBody>
      </p:sp>
      <p:sp>
        <p:nvSpPr>
          <p:cNvPr id="15" name="Rectangle 14"/>
          <p:cNvSpPr/>
          <p:nvPr/>
        </p:nvSpPr>
        <p:spPr>
          <a:xfrm>
            <a:off x="3195073" y="3784767"/>
            <a:ext cx="2390068" cy="554995"/>
          </a:xfrm>
          <a:prstGeom prst="rect">
            <a:avLst/>
          </a:prstGeom>
          <a:solidFill>
            <a:srgbClr val="FF33C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$Bid &gt; $Funding Report + 5 %</a:t>
            </a:r>
            <a:endParaRPr lang="en-US" sz="1400" b="1" dirty="0">
              <a:solidFill>
                <a:schemeClr val="bg1"/>
              </a:solidFill>
            </a:endParaRPr>
          </a:p>
        </p:txBody>
      </p:sp>
      <p:sp>
        <p:nvSpPr>
          <p:cNvPr id="16" name="Rounded Rectangle 15"/>
          <p:cNvSpPr/>
          <p:nvPr/>
        </p:nvSpPr>
        <p:spPr>
          <a:xfrm>
            <a:off x="712954" y="4339762"/>
            <a:ext cx="2087574" cy="832773"/>
          </a:xfrm>
          <a:prstGeom prst="roundRect">
            <a:avLst>
              <a:gd name="adj" fmla="val 5958"/>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$Bid </a:t>
            </a:r>
            <a:r>
              <a:rPr lang="en-US" sz="1400" b="1" dirty="0">
                <a:solidFill>
                  <a:schemeClr val="tx1"/>
                </a:solidFill>
              </a:rPr>
              <a:t>≠ $ Funding </a:t>
            </a:r>
            <a:r>
              <a:rPr lang="en-US" sz="1400" b="1" dirty="0" smtClean="0">
                <a:solidFill>
                  <a:schemeClr val="tx1"/>
                </a:solidFill>
              </a:rPr>
              <a:t>Report</a:t>
            </a:r>
            <a:endParaRPr lang="en-US" sz="1400" b="1" dirty="0">
              <a:solidFill>
                <a:schemeClr val="tx1"/>
              </a:solidFill>
            </a:endParaRPr>
          </a:p>
          <a:p>
            <a:pPr algn="ctr"/>
            <a:r>
              <a:rPr lang="en-US" sz="1400" b="1" dirty="0">
                <a:solidFill>
                  <a:schemeClr val="tx1"/>
                </a:solidFill>
              </a:rPr>
              <a:t>Scenarios</a:t>
            </a:r>
          </a:p>
        </p:txBody>
      </p:sp>
      <p:sp>
        <p:nvSpPr>
          <p:cNvPr id="17" name="Rectangle 16"/>
          <p:cNvSpPr/>
          <p:nvPr/>
        </p:nvSpPr>
        <p:spPr>
          <a:xfrm>
            <a:off x="3195072" y="5210566"/>
            <a:ext cx="2390068" cy="563576"/>
          </a:xfrm>
          <a:prstGeom prst="rect">
            <a:avLst/>
          </a:prstGeom>
          <a:solidFill>
            <a:schemeClr val="accent1">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Bid </a:t>
            </a:r>
            <a:r>
              <a:rPr lang="en-US" sz="1400" b="1" dirty="0" smtClean="0">
                <a:solidFill>
                  <a:schemeClr val="tx1"/>
                </a:solidFill>
              </a:rPr>
              <a:t>$ &lt; $ </a:t>
            </a:r>
            <a:r>
              <a:rPr lang="en-US" sz="1400" b="1" dirty="0">
                <a:solidFill>
                  <a:schemeClr val="tx1"/>
                </a:solidFill>
              </a:rPr>
              <a:t>Funding </a:t>
            </a:r>
            <a:r>
              <a:rPr lang="en-US" sz="1400" b="1" dirty="0" smtClean="0">
                <a:solidFill>
                  <a:schemeClr val="tx1"/>
                </a:solidFill>
              </a:rPr>
              <a:t>Report</a:t>
            </a:r>
            <a:endParaRPr lang="en-US" sz="1400" b="1" dirty="0">
              <a:solidFill>
                <a:schemeClr val="tx1"/>
              </a:solidFill>
            </a:endParaRPr>
          </a:p>
        </p:txBody>
      </p:sp>
      <p:cxnSp>
        <p:nvCxnSpPr>
          <p:cNvPr id="18" name="Straight Connector 117"/>
          <p:cNvCxnSpPr>
            <a:stCxn id="16" idx="3"/>
            <a:endCxn id="17" idx="1"/>
          </p:cNvCxnSpPr>
          <p:nvPr/>
        </p:nvCxnSpPr>
        <p:spPr>
          <a:xfrm>
            <a:off x="2800528" y="4756149"/>
            <a:ext cx="394544" cy="736205"/>
          </a:xfrm>
          <a:prstGeom prst="straightConnector1">
            <a:avLst/>
          </a:prstGeom>
          <a:ln w="57150"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5467987"/>
      </p:ext>
    </p:extLst>
  </p:cSld>
  <p:clrMapOvr>
    <a:overrideClrMapping bg1="lt1" tx1="dk1" bg2="lt2" tx2="dk2" accent1="accent1" accent2="accent2" accent3="accent3" accent4="accent4" accent5="accent5" accent6="accent6" hlink="hlink" folHlink="folHlink"/>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795B77E9-51A3-439A-9BBD-ECC7C1EEF567}" type="slidenum">
              <a:rPr lang="en-US" smtClean="0"/>
              <a:pPr>
                <a:defRPr/>
              </a:pPr>
              <a:t>14</a:t>
            </a:fld>
            <a:endParaRPr lang="en-US" dirty="0"/>
          </a:p>
        </p:txBody>
      </p:sp>
      <p:sp>
        <p:nvSpPr>
          <p:cNvPr id="5" name="Rectangle 2"/>
          <p:cNvSpPr txBox="1">
            <a:spLocks noChangeArrowheads="1"/>
          </p:cNvSpPr>
          <p:nvPr/>
        </p:nvSpPr>
        <p:spPr>
          <a:xfrm>
            <a:off x="381000" y="381000"/>
            <a:ext cx="9144000" cy="10429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3500" dirty="0" smtClean="0">
                <a:solidFill>
                  <a:srgbClr val="990099"/>
                </a:solidFill>
                <a:effectLst>
                  <a:outerShdw blurRad="38100" dist="38100" dir="2700000" algn="tl">
                    <a:srgbClr val="000000">
                      <a:alpha val="43137"/>
                    </a:srgbClr>
                  </a:outerShdw>
                </a:effectLst>
              </a:rPr>
              <a:t>Umbrella Pool Projects vs Phased Pool Projects  </a:t>
            </a:r>
            <a:endParaRPr lang="en-US" sz="3500" dirty="0">
              <a:solidFill>
                <a:srgbClr val="990099"/>
              </a:solidFill>
              <a:effectLst>
                <a:outerShdw blurRad="38100" dist="38100" dir="2700000" algn="tl">
                  <a:srgbClr val="000000">
                    <a:alpha val="43137"/>
                  </a:srgbClr>
                </a:outerShdw>
              </a:effectLst>
            </a:endParaRPr>
          </a:p>
        </p:txBody>
      </p:sp>
      <p:sp>
        <p:nvSpPr>
          <p:cNvPr id="7" name="Rectangle 3"/>
          <p:cNvSpPr txBox="1">
            <a:spLocks noChangeArrowheads="1"/>
          </p:cNvSpPr>
          <p:nvPr/>
        </p:nvSpPr>
        <p:spPr>
          <a:xfrm>
            <a:off x="838200" y="1676400"/>
            <a:ext cx="8488362" cy="1752600"/>
          </a:xfrm>
          <a:prstGeom prst="rect">
            <a:avLst/>
          </a:prstGeom>
          <a:solidFill>
            <a:schemeClr val="bg2"/>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spcBef>
                <a:spcPts val="0"/>
              </a:spcBef>
              <a:spcAft>
                <a:spcPts val="600"/>
              </a:spcAft>
              <a:buNone/>
            </a:pPr>
            <a:r>
              <a:rPr lang="en-US" sz="3000" dirty="0">
                <a:solidFill>
                  <a:srgbClr val="800080"/>
                </a:solidFill>
              </a:rPr>
              <a:t>Umbrella projects funding:</a:t>
            </a:r>
          </a:p>
          <a:p>
            <a:pPr>
              <a:lnSpc>
                <a:spcPct val="90000"/>
              </a:lnSpc>
              <a:spcBef>
                <a:spcPct val="0"/>
              </a:spcBef>
            </a:pPr>
            <a:r>
              <a:rPr lang="en-US" sz="2400" dirty="0">
                <a:latin typeface="Arial Narrow" panose="020B0606020202030204" pitchFamily="34" charset="0"/>
              </a:rPr>
              <a:t>Amount of funding available is </a:t>
            </a:r>
            <a:r>
              <a:rPr lang="en-US" sz="2400" dirty="0" smtClean="0">
                <a:latin typeface="Arial Narrow" panose="020B0606020202030204" pitchFamily="34" charset="0"/>
              </a:rPr>
              <a:t>up to </a:t>
            </a:r>
            <a:r>
              <a:rPr lang="en-US" sz="2400" dirty="0">
                <a:latin typeface="Arial Narrow" panose="020B0606020202030204" pitchFamily="34" charset="0"/>
              </a:rPr>
              <a:t>the </a:t>
            </a:r>
            <a:r>
              <a:rPr lang="en-US" sz="2400" dirty="0" smtClean="0">
                <a:latin typeface="Arial Narrow" panose="020B0606020202030204" pitchFamily="34" charset="0"/>
              </a:rPr>
              <a:t>budgeted funding amount </a:t>
            </a:r>
            <a:r>
              <a:rPr lang="en-US" sz="2400" dirty="0">
                <a:latin typeface="Arial Narrow" panose="020B0606020202030204" pitchFamily="34" charset="0"/>
              </a:rPr>
              <a:t>(i.e</a:t>
            </a:r>
            <a:r>
              <a:rPr lang="en-US" sz="2400" dirty="0" smtClean="0">
                <a:latin typeface="Arial Narrow" panose="020B0606020202030204" pitchFamily="34" charset="0"/>
              </a:rPr>
              <a:t>., </a:t>
            </a:r>
            <a:r>
              <a:rPr lang="en-US" sz="2400" dirty="0">
                <a:latin typeface="Arial Narrow" panose="020B0606020202030204" pitchFamily="34" charset="0"/>
              </a:rPr>
              <a:t>umbrella projects not eligible for the 5% cost overrun</a:t>
            </a:r>
            <a:r>
              <a:rPr lang="en-US" sz="2400" dirty="0" smtClean="0">
                <a:latin typeface="Arial Narrow" panose="020B0606020202030204" pitchFamily="34" charset="0"/>
              </a:rPr>
              <a:t>)</a:t>
            </a:r>
            <a:endParaRPr lang="en-US" sz="2400" dirty="0">
              <a:latin typeface="Arial Narrow" panose="020B0606020202030204" pitchFamily="34" charset="0"/>
            </a:endParaRPr>
          </a:p>
        </p:txBody>
      </p:sp>
      <p:sp>
        <p:nvSpPr>
          <p:cNvPr id="8" name="Rectangle 3"/>
          <p:cNvSpPr txBox="1">
            <a:spLocks noChangeArrowheads="1"/>
          </p:cNvSpPr>
          <p:nvPr/>
        </p:nvSpPr>
        <p:spPr>
          <a:xfrm>
            <a:off x="872067" y="3810000"/>
            <a:ext cx="8488362" cy="1752600"/>
          </a:xfrm>
          <a:prstGeom prst="rect">
            <a:avLst/>
          </a:prstGeom>
          <a:solidFill>
            <a:schemeClr val="bg2"/>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spcBef>
                <a:spcPts val="0"/>
              </a:spcBef>
              <a:spcAft>
                <a:spcPts val="600"/>
              </a:spcAft>
              <a:buNone/>
            </a:pPr>
            <a:r>
              <a:rPr lang="en-US" sz="3000" dirty="0">
                <a:solidFill>
                  <a:srgbClr val="800080"/>
                </a:solidFill>
              </a:rPr>
              <a:t>Phased projects funding:</a:t>
            </a:r>
          </a:p>
          <a:p>
            <a:pPr>
              <a:lnSpc>
                <a:spcPct val="90000"/>
              </a:lnSpc>
              <a:spcBef>
                <a:spcPct val="0"/>
              </a:spcBef>
            </a:pPr>
            <a:r>
              <a:rPr lang="en-US" sz="2400" dirty="0" smtClean="0">
                <a:latin typeface="Arial Narrow" panose="020B0606020202030204" pitchFamily="34" charset="0"/>
              </a:rPr>
              <a:t>5</a:t>
            </a:r>
            <a:r>
              <a:rPr lang="en-US" sz="2400" dirty="0">
                <a:latin typeface="Arial Narrow" panose="020B0606020202030204" pitchFamily="34" charset="0"/>
              </a:rPr>
              <a:t>% cost overrun rule is applicable</a:t>
            </a:r>
          </a:p>
          <a:p>
            <a:pPr>
              <a:lnSpc>
                <a:spcPct val="90000"/>
              </a:lnSpc>
              <a:spcBef>
                <a:spcPct val="0"/>
              </a:spcBef>
            </a:pPr>
            <a:r>
              <a:rPr lang="en-US" sz="2400" dirty="0">
                <a:latin typeface="Arial Narrow" panose="020B0606020202030204" pitchFamily="34" charset="0"/>
              </a:rPr>
              <a:t>Any funding unspent from a completed project will be transferred back to the pool</a:t>
            </a:r>
          </a:p>
          <a:p>
            <a:pPr marL="0" indent="0" fontAlgn="auto">
              <a:lnSpc>
                <a:spcPct val="90000"/>
              </a:lnSpc>
              <a:spcBef>
                <a:spcPct val="0"/>
              </a:spcBef>
              <a:spcAft>
                <a:spcPts val="0"/>
              </a:spcAft>
              <a:buFont typeface="Arial" panose="020B0604020202020204" pitchFamily="34" charset="0"/>
              <a:buNone/>
            </a:pPr>
            <a:endParaRPr lang="en-US" sz="2400" dirty="0" smtClean="0"/>
          </a:p>
        </p:txBody>
      </p:sp>
    </p:spTree>
    <p:extLst>
      <p:ext uri="{BB962C8B-B14F-4D97-AF65-F5344CB8AC3E}">
        <p14:creationId xmlns:p14="http://schemas.microsoft.com/office/powerpoint/2010/main" val="2671252918"/>
      </p:ext>
    </p:extLst>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875" y="-133350"/>
            <a:ext cx="9052560" cy="1143000"/>
          </a:xfrm>
        </p:spPr>
        <p:txBody>
          <a:bodyPr>
            <a:normAutofit/>
          </a:bodyPr>
          <a:lstStyle/>
          <a:p>
            <a:pPr algn="ctr"/>
            <a:r>
              <a:rPr lang="en-US" dirty="0" smtClean="0">
                <a:solidFill>
                  <a:srgbClr val="990099"/>
                </a:solidFill>
                <a:effectLst>
                  <a:outerShdw blurRad="38100" dist="38100" dir="2700000" algn="tl">
                    <a:srgbClr val="000000">
                      <a:alpha val="43137"/>
                    </a:srgbClr>
                  </a:outerShdw>
                </a:effectLst>
              </a:rPr>
              <a:t>The Pool Process</a:t>
            </a:r>
            <a:r>
              <a:rPr lang="en-US" dirty="0"/>
              <a:t/>
            </a:r>
            <a:br>
              <a:rPr lang="en-US" dirty="0"/>
            </a:br>
            <a:r>
              <a:rPr lang="en-US" sz="2000" dirty="0" smtClean="0"/>
              <a:t>Phases, Critical Milestones         and Detailed Cost Reviews </a:t>
            </a:r>
            <a:endParaRPr lang="en-US" sz="3100" dirty="0"/>
          </a:p>
        </p:txBody>
      </p:sp>
      <p:sp>
        <p:nvSpPr>
          <p:cNvPr id="31" name="5-Point Star 30"/>
          <p:cNvSpPr/>
          <p:nvPr/>
        </p:nvSpPr>
        <p:spPr>
          <a:xfrm>
            <a:off x="68559" y="5324474"/>
            <a:ext cx="518181" cy="46672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62" name="5-Point Star 61"/>
          <p:cNvSpPr/>
          <p:nvPr/>
        </p:nvSpPr>
        <p:spPr>
          <a:xfrm>
            <a:off x="83820" y="6096000"/>
            <a:ext cx="502920" cy="39782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63" name="Rectangle 62"/>
          <p:cNvSpPr/>
          <p:nvPr/>
        </p:nvSpPr>
        <p:spPr>
          <a:xfrm>
            <a:off x="566902" y="5410544"/>
            <a:ext cx="9535948" cy="461665"/>
          </a:xfrm>
          <a:prstGeom prst="rect">
            <a:avLst/>
          </a:prstGeom>
        </p:spPr>
        <p:txBody>
          <a:bodyPr wrap="square">
            <a:spAutoFit/>
          </a:bodyPr>
          <a:lstStyle/>
          <a:p>
            <a:r>
              <a:rPr lang="en-US" sz="1200" dirty="0" smtClean="0">
                <a:latin typeface="Arial Narrow" panose="020B0606020202030204" pitchFamily="34" charset="0"/>
              </a:rPr>
              <a:t>Detailed cost review ensures the project is “right-sized” and the funding is appropriate to complete the design and construct the facility.    This establishes the basis for the application of the “105% rule.”   </a:t>
            </a:r>
            <a:r>
              <a:rPr lang="en-US" sz="1200" b="1" u="sng" dirty="0" smtClean="0">
                <a:latin typeface="Arial Narrow" panose="020B0606020202030204" pitchFamily="34" charset="0"/>
              </a:rPr>
              <a:t>This is the most critical “GO” for an agency in the pool process as it typically allows them to “proceed with execution.”</a:t>
            </a:r>
            <a:endParaRPr lang="en-US" sz="1200" b="1" u="sng" dirty="0">
              <a:latin typeface="Arial Narrow" panose="020B0606020202030204" pitchFamily="34" charset="0"/>
            </a:endParaRPr>
          </a:p>
        </p:txBody>
      </p:sp>
      <p:sp>
        <p:nvSpPr>
          <p:cNvPr id="65" name="Rectangle 64"/>
          <p:cNvSpPr/>
          <p:nvPr/>
        </p:nvSpPr>
        <p:spPr>
          <a:xfrm>
            <a:off x="543473" y="5929753"/>
            <a:ext cx="9354272" cy="646331"/>
          </a:xfrm>
          <a:prstGeom prst="rect">
            <a:avLst/>
          </a:prstGeom>
        </p:spPr>
        <p:txBody>
          <a:bodyPr wrap="square">
            <a:spAutoFit/>
          </a:bodyPr>
          <a:lstStyle/>
          <a:p>
            <a:r>
              <a:rPr lang="en-US" sz="1200" dirty="0" smtClean="0">
                <a:latin typeface="Arial Narrow" panose="020B0606020202030204" pitchFamily="34" charset="0"/>
              </a:rPr>
              <a:t>Cost check ensures bids are within authorized funding; based upon bid prices, either maintain current project funding (typically the case), reduce project funding if exceptionally low bids received, or increase project funding via an agency appeal up to 105% of that amount determined at milestone 1.    If bids result in project(pool $) &gt; 105% as defined at milestone 1, then agency must  either reduce scope, provide more agency funding, or request additional $ from GA.</a:t>
            </a:r>
            <a:endParaRPr lang="en-US" sz="1200" dirty="0">
              <a:latin typeface="Arial Narrow" panose="020B0606020202030204" pitchFamily="34" charset="0"/>
            </a:endParaRPr>
          </a:p>
        </p:txBody>
      </p:sp>
      <p:pic>
        <p:nvPicPr>
          <p:cNvPr id="75" name="Picture 2" descr="http://www.benton.k12.ia.us/high%20school/Business/2009-10%20Web%20Design%20Term%202/Hall/Sutton%20Investment%20Group/assets/money%20symbol.jpeg"/>
          <p:cNvPicPr>
            <a:picLocks noChangeAspect="1" noChangeArrowheads="1"/>
          </p:cNvPicPr>
          <p:nvPr/>
        </p:nvPicPr>
        <p:blipFill>
          <a:blip r:embed="rId3" cstate="print"/>
          <a:srcRect/>
          <a:stretch>
            <a:fillRect/>
          </a:stretch>
        </p:blipFill>
        <p:spPr bwMode="auto">
          <a:xfrm>
            <a:off x="8077200" y="601442"/>
            <a:ext cx="323974" cy="295324"/>
          </a:xfrm>
          <a:prstGeom prst="rect">
            <a:avLst/>
          </a:prstGeom>
          <a:noFill/>
        </p:spPr>
      </p:pic>
      <p:sp>
        <p:nvSpPr>
          <p:cNvPr id="48" name="5-Point Star 47"/>
          <p:cNvSpPr/>
          <p:nvPr/>
        </p:nvSpPr>
        <p:spPr>
          <a:xfrm>
            <a:off x="4878514" y="624212"/>
            <a:ext cx="272245" cy="24978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55" name="Slide Number Placeholder 54"/>
          <p:cNvSpPr>
            <a:spLocks noGrp="1"/>
          </p:cNvSpPr>
          <p:nvPr>
            <p:ph type="sldNum" sz="quarter" idx="12"/>
          </p:nvPr>
        </p:nvSpPr>
        <p:spPr>
          <a:xfrm>
            <a:off x="7218998" y="6492876"/>
            <a:ext cx="2346960" cy="365125"/>
          </a:xfrm>
        </p:spPr>
        <p:txBody>
          <a:bodyPr/>
          <a:lstStyle/>
          <a:p>
            <a:fld id="{CC0C7002-EC67-477D-B2F8-7D7F73D628EC}" type="slidenum">
              <a:rPr lang="en-US" smtClean="0"/>
              <a:pPr/>
              <a:t>15</a:t>
            </a:fld>
            <a:endParaRPr lang="en-US" dirty="0"/>
          </a:p>
        </p:txBody>
      </p:sp>
      <p:grpSp>
        <p:nvGrpSpPr>
          <p:cNvPr id="90" name="Group 89"/>
          <p:cNvGrpSpPr/>
          <p:nvPr/>
        </p:nvGrpSpPr>
        <p:grpSpPr>
          <a:xfrm>
            <a:off x="189820" y="1045541"/>
            <a:ext cx="9721895" cy="4451019"/>
            <a:chOff x="172563" y="772491"/>
            <a:chExt cx="8838087" cy="4451019"/>
          </a:xfrm>
        </p:grpSpPr>
        <p:pic>
          <p:nvPicPr>
            <p:cNvPr id="16" name="Picture 2" descr="http://www.benton.k12.ia.us/high%20school/Business/2009-10%20Web%20Design%20Term%202/Hall/Sutton%20Investment%20Group/assets/money%20symbol.jpeg"/>
            <p:cNvPicPr>
              <a:picLocks noChangeAspect="1" noChangeArrowheads="1"/>
            </p:cNvPicPr>
            <p:nvPr/>
          </p:nvPicPr>
          <p:blipFill>
            <a:blip r:embed="rId3" cstate="print"/>
            <a:srcRect/>
            <a:stretch>
              <a:fillRect/>
            </a:stretch>
          </p:blipFill>
          <p:spPr bwMode="auto">
            <a:xfrm>
              <a:off x="2359739" y="1151482"/>
              <a:ext cx="305006" cy="305837"/>
            </a:xfrm>
            <a:prstGeom prst="rect">
              <a:avLst/>
            </a:prstGeom>
            <a:noFill/>
          </p:spPr>
        </p:pic>
        <p:sp>
          <p:nvSpPr>
            <p:cNvPr id="44" name="TextBox 43"/>
            <p:cNvSpPr txBox="1"/>
            <p:nvPr/>
          </p:nvSpPr>
          <p:spPr>
            <a:xfrm>
              <a:off x="5257800" y="1371600"/>
              <a:ext cx="3048000" cy="261610"/>
            </a:xfrm>
            <a:prstGeom prst="rect">
              <a:avLst/>
            </a:prstGeom>
            <a:noFill/>
          </p:spPr>
          <p:txBody>
            <a:bodyPr wrap="square" rtlCol="0">
              <a:spAutoFit/>
            </a:bodyPr>
            <a:lstStyle/>
            <a:p>
              <a:pPr algn="ctr"/>
              <a:r>
                <a:rPr lang="en-US" sz="1100" dirty="0" smtClean="0"/>
                <a:t>. </a:t>
              </a:r>
              <a:endParaRPr lang="en-US" sz="1100" dirty="0"/>
            </a:p>
          </p:txBody>
        </p:sp>
        <p:cxnSp>
          <p:nvCxnSpPr>
            <p:cNvPr id="18" name="Straight Connector 17"/>
            <p:cNvCxnSpPr/>
            <p:nvPr/>
          </p:nvCxnSpPr>
          <p:spPr>
            <a:xfrm flipH="1" flipV="1">
              <a:off x="8029575" y="1257300"/>
              <a:ext cx="62740" cy="3352797"/>
            </a:xfrm>
            <a:prstGeom prst="line">
              <a:avLst/>
            </a:prstGeom>
            <a:ln>
              <a:solidFill>
                <a:srgbClr val="0066FF"/>
              </a:solidFill>
            </a:ln>
          </p:spPr>
          <p:style>
            <a:lnRef idx="1">
              <a:schemeClr val="accent1"/>
            </a:lnRef>
            <a:fillRef idx="0">
              <a:schemeClr val="accent1"/>
            </a:fillRef>
            <a:effectRef idx="0">
              <a:schemeClr val="accent1"/>
            </a:effectRef>
            <a:fontRef idx="minor">
              <a:schemeClr val="tx1"/>
            </a:fontRef>
          </p:style>
        </p:cxnSp>
        <p:pic>
          <p:nvPicPr>
            <p:cNvPr id="15" name="Picture 2" descr="http://www.benton.k12.ia.us/high%20school/Business/2009-10%20Web%20Design%20Term%202/Hall/Sutton%20Investment%20Group/assets/money%20symbol.jpeg"/>
            <p:cNvPicPr>
              <a:picLocks noChangeAspect="1" noChangeArrowheads="1"/>
            </p:cNvPicPr>
            <p:nvPr/>
          </p:nvPicPr>
          <p:blipFill>
            <a:blip r:embed="rId3" cstate="print"/>
            <a:srcRect/>
            <a:stretch>
              <a:fillRect/>
            </a:stretch>
          </p:blipFill>
          <p:spPr bwMode="auto">
            <a:xfrm>
              <a:off x="1416764" y="1142995"/>
              <a:ext cx="335836" cy="306044"/>
            </a:xfrm>
            <a:prstGeom prst="rect">
              <a:avLst/>
            </a:prstGeom>
            <a:noFill/>
          </p:spPr>
        </p:pic>
        <p:pic>
          <p:nvPicPr>
            <p:cNvPr id="14" name="Picture 2" descr="http://www.benton.k12.ia.us/high%20school/Business/2009-10%20Web%20Design%20Term%202/Hall/Sutton%20Investment%20Group/assets/money%20symbol.jpeg"/>
            <p:cNvPicPr>
              <a:picLocks noChangeAspect="1" noChangeArrowheads="1"/>
            </p:cNvPicPr>
            <p:nvPr/>
          </p:nvPicPr>
          <p:blipFill>
            <a:blip r:embed="rId3" cstate="print"/>
            <a:srcRect/>
            <a:stretch>
              <a:fillRect/>
            </a:stretch>
          </p:blipFill>
          <p:spPr bwMode="auto">
            <a:xfrm>
              <a:off x="569039" y="1142995"/>
              <a:ext cx="316786" cy="306044"/>
            </a:xfrm>
            <a:prstGeom prst="rect">
              <a:avLst/>
            </a:prstGeom>
            <a:noFill/>
          </p:spPr>
        </p:pic>
        <p:cxnSp>
          <p:nvCxnSpPr>
            <p:cNvPr id="60" name="Straight Arrow Connector 59"/>
            <p:cNvCxnSpPr/>
            <p:nvPr/>
          </p:nvCxnSpPr>
          <p:spPr>
            <a:xfrm flipV="1">
              <a:off x="2514600" y="4000500"/>
              <a:ext cx="5572125" cy="1"/>
            </a:xfrm>
            <a:prstGeom prst="straightConnector1">
              <a:avLst/>
            </a:prstGeom>
            <a:ln w="15875">
              <a:solidFill>
                <a:srgbClr val="CC3399"/>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9" name="Group 44"/>
            <p:cNvGrpSpPr/>
            <p:nvPr/>
          </p:nvGrpSpPr>
          <p:grpSpPr>
            <a:xfrm>
              <a:off x="539191" y="772491"/>
              <a:ext cx="8471459" cy="4451019"/>
              <a:chOff x="838401" y="962996"/>
              <a:chExt cx="8471459" cy="4451019"/>
            </a:xfrm>
          </p:grpSpPr>
          <p:sp>
            <p:nvSpPr>
              <p:cNvPr id="20" name="TextBox 19"/>
              <p:cNvSpPr txBox="1"/>
              <p:nvPr/>
            </p:nvSpPr>
            <p:spPr>
              <a:xfrm>
                <a:off x="4972050" y="4743450"/>
                <a:ext cx="2343941" cy="523220"/>
              </a:xfrm>
              <a:prstGeom prst="rect">
                <a:avLst/>
              </a:prstGeom>
              <a:noFill/>
            </p:spPr>
            <p:txBody>
              <a:bodyPr wrap="none" rtlCol="0">
                <a:spAutoFit/>
              </a:bodyPr>
              <a:lstStyle/>
              <a:p>
                <a:r>
                  <a:rPr lang="en-US" sz="2800" b="1" dirty="0" smtClean="0">
                    <a:latin typeface="+mj-lt"/>
                  </a:rPr>
                  <a:t>CONSTRUCTION</a:t>
                </a:r>
                <a:endParaRPr lang="en-US" sz="2800" b="1" dirty="0">
                  <a:latin typeface="+mj-lt"/>
                </a:endParaRPr>
              </a:p>
            </p:txBody>
          </p:sp>
          <p:sp>
            <p:nvSpPr>
              <p:cNvPr id="21" name="TextBox 20"/>
              <p:cNvSpPr txBox="1"/>
              <p:nvPr/>
            </p:nvSpPr>
            <p:spPr>
              <a:xfrm>
                <a:off x="2066925" y="4733925"/>
                <a:ext cx="1194966" cy="523220"/>
              </a:xfrm>
              <a:prstGeom prst="rect">
                <a:avLst/>
              </a:prstGeom>
              <a:noFill/>
            </p:spPr>
            <p:txBody>
              <a:bodyPr wrap="none" rtlCol="0">
                <a:spAutoFit/>
              </a:bodyPr>
              <a:lstStyle/>
              <a:p>
                <a:r>
                  <a:rPr lang="en-US" sz="2800" b="1" dirty="0" smtClean="0">
                    <a:solidFill>
                      <a:srgbClr val="990099"/>
                    </a:solidFill>
                    <a:latin typeface="+mj-lt"/>
                  </a:rPr>
                  <a:t>DESIGN</a:t>
                </a:r>
                <a:endParaRPr lang="en-US" sz="2800" b="1" dirty="0">
                  <a:solidFill>
                    <a:srgbClr val="990099"/>
                  </a:solidFill>
                  <a:latin typeface="+mj-lt"/>
                </a:endParaRPr>
              </a:p>
            </p:txBody>
          </p:sp>
          <p:grpSp>
            <p:nvGrpSpPr>
              <p:cNvPr id="22" name="Group 65"/>
              <p:cNvGrpSpPr/>
              <p:nvPr/>
            </p:nvGrpSpPr>
            <p:grpSpPr>
              <a:xfrm>
                <a:off x="838401" y="962996"/>
                <a:ext cx="7570207" cy="4451019"/>
                <a:chOff x="861929" y="1648796"/>
                <a:chExt cx="7570207" cy="4451019"/>
              </a:xfrm>
            </p:grpSpPr>
            <p:cxnSp>
              <p:nvCxnSpPr>
                <p:cNvPr id="50" name="Straight Connector 49"/>
                <p:cNvCxnSpPr/>
                <p:nvPr/>
              </p:nvCxnSpPr>
              <p:spPr>
                <a:xfrm flipH="1" flipV="1">
                  <a:off x="1913413" y="2333630"/>
                  <a:ext cx="9525" cy="3162300"/>
                </a:xfrm>
                <a:prstGeom prst="line">
                  <a:avLst/>
                </a:prstGeom>
                <a:ln>
                  <a:solidFill>
                    <a:srgbClr val="0066FF"/>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rot="16200000">
                  <a:off x="489413" y="3151669"/>
                  <a:ext cx="2720828" cy="545604"/>
                </a:xfrm>
                <a:prstGeom prst="rect">
                  <a:avLst/>
                </a:prstGeom>
                <a:noFill/>
              </p:spPr>
              <p:txBody>
                <a:bodyPr wrap="square" rtlCol="0">
                  <a:spAutoFit/>
                </a:bodyPr>
                <a:lstStyle/>
                <a:p>
                  <a:pPr algn="ctr"/>
                  <a:r>
                    <a:rPr lang="en-US" sz="1100" b="1" dirty="0" smtClean="0">
                      <a:solidFill>
                        <a:srgbClr val="008000"/>
                      </a:solidFill>
                      <a:latin typeface="Arial Narrow" panose="020B0606020202030204" pitchFamily="34" charset="0"/>
                    </a:rPr>
                    <a:t>Schematic Cost Review </a:t>
                  </a:r>
                </a:p>
                <a:p>
                  <a:pPr algn="ctr"/>
                  <a:r>
                    <a:rPr lang="en-US" sz="1100" b="1" dirty="0" smtClean="0">
                      <a:solidFill>
                        <a:srgbClr val="008000"/>
                      </a:solidFill>
                      <a:latin typeface="Arial Narrow" panose="020B0606020202030204" pitchFamily="34" charset="0"/>
                    </a:rPr>
                    <a:t> (Schematic Report)</a:t>
                  </a:r>
                </a:p>
                <a:p>
                  <a:pPr algn="ctr"/>
                  <a:r>
                    <a:rPr lang="en-US" sz="1100" b="1" dirty="0" smtClean="0">
                      <a:solidFill>
                        <a:srgbClr val="008000"/>
                      </a:solidFill>
                      <a:latin typeface="Arial Narrow" panose="020B0606020202030204" pitchFamily="34" charset="0"/>
                    </a:rPr>
                    <a:t>(Guidance/Dialogue with Agencies)</a:t>
                  </a:r>
                  <a:endParaRPr lang="en-US" sz="1100" b="1" dirty="0">
                    <a:solidFill>
                      <a:srgbClr val="008000"/>
                    </a:solidFill>
                    <a:latin typeface="Arial Narrow" panose="020B0606020202030204" pitchFamily="34" charset="0"/>
                  </a:endParaRPr>
                </a:p>
              </p:txBody>
            </p:sp>
            <p:cxnSp>
              <p:nvCxnSpPr>
                <p:cNvPr id="45" name="Straight Connector 44"/>
                <p:cNvCxnSpPr>
                  <a:endCxn id="16" idx="2"/>
                </p:cNvCxnSpPr>
                <p:nvPr/>
              </p:nvCxnSpPr>
              <p:spPr>
                <a:xfrm flipH="1" flipV="1">
                  <a:off x="2834980" y="2333624"/>
                  <a:ext cx="32045" cy="3133728"/>
                </a:xfrm>
                <a:prstGeom prst="line">
                  <a:avLst/>
                </a:prstGeom>
                <a:ln>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066800" y="5486400"/>
                  <a:ext cx="3581400" cy="0"/>
                </a:xfrm>
                <a:prstGeom prst="straightConnector1">
                  <a:avLst/>
                </a:prstGeom>
                <a:ln w="50800">
                  <a:solidFill>
                    <a:srgbClr val="0066FF"/>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7"/>
                <p:cNvCxnSpPr/>
                <p:nvPr/>
              </p:nvCxnSpPr>
              <p:spPr>
                <a:xfrm>
                  <a:off x="4595257" y="5495927"/>
                  <a:ext cx="3836879" cy="9523"/>
                </a:xfrm>
                <a:prstGeom prst="straightConnector1">
                  <a:avLst/>
                </a:prstGeom>
                <a:ln w="50800">
                  <a:solidFill>
                    <a:srgbClr val="0070C0"/>
                  </a:solidFill>
                  <a:headEnd type="none"/>
                  <a:tailEnd type="arrow"/>
                </a:ln>
              </p:spPr>
              <p:style>
                <a:lnRef idx="1">
                  <a:schemeClr val="accent1"/>
                </a:lnRef>
                <a:fillRef idx="0">
                  <a:schemeClr val="accent1"/>
                </a:fillRef>
                <a:effectRef idx="0">
                  <a:schemeClr val="accent1"/>
                </a:effectRef>
                <a:fontRef idx="minor">
                  <a:schemeClr val="tx1"/>
                </a:fontRef>
              </p:style>
            </p:cxnSp>
            <p:pic>
              <p:nvPicPr>
                <p:cNvPr id="29" name="Picture 3" descr="C:\Program Files (x86)\Microsoft Office\MEDIA\CAGCAT10\j0205462.wmf"/>
                <p:cNvPicPr>
                  <a:picLocks noChangeAspect="1" noChangeArrowheads="1"/>
                </p:cNvPicPr>
                <p:nvPr/>
              </p:nvPicPr>
              <p:blipFill>
                <a:blip r:embed="rId4" cstate="print">
                  <a:lum bright="20000" contrast="-40000"/>
                </a:blip>
                <a:srcRect/>
                <a:stretch>
                  <a:fillRect/>
                </a:stretch>
              </p:blipFill>
              <p:spPr bwMode="auto">
                <a:xfrm>
                  <a:off x="7761872" y="5521856"/>
                  <a:ext cx="580879" cy="577959"/>
                </a:xfrm>
                <a:prstGeom prst="rect">
                  <a:avLst/>
                </a:prstGeom>
                <a:noFill/>
              </p:spPr>
            </p:pic>
            <p:sp>
              <p:nvSpPr>
                <p:cNvPr id="30" name="TextBox 29"/>
                <p:cNvSpPr txBox="1"/>
                <p:nvPr/>
              </p:nvSpPr>
              <p:spPr>
                <a:xfrm>
                  <a:off x="2608737" y="5109007"/>
                  <a:ext cx="2133600" cy="415498"/>
                </a:xfrm>
                <a:prstGeom prst="rect">
                  <a:avLst/>
                </a:prstGeom>
                <a:noFill/>
              </p:spPr>
              <p:txBody>
                <a:bodyPr wrap="square" rtlCol="0">
                  <a:spAutoFit/>
                </a:bodyPr>
                <a:lstStyle/>
                <a:p>
                  <a:pPr algn="ctr"/>
                  <a:r>
                    <a:rPr lang="en-US" sz="1050" b="1" dirty="0" smtClean="0">
                      <a:latin typeface="Arial Narrow" panose="020B0606020202030204" pitchFamily="34" charset="0"/>
                    </a:rPr>
                    <a:t>WORKING DRAWINGS</a:t>
                  </a:r>
                </a:p>
                <a:p>
                  <a:pPr algn="ctr"/>
                  <a:r>
                    <a:rPr lang="en-US" sz="1050" b="1" dirty="0" smtClean="0">
                      <a:latin typeface="Arial Narrow" panose="020B0606020202030204" pitchFamily="34" charset="0"/>
                    </a:rPr>
                    <a:t>   Design 3</a:t>
                  </a:r>
                  <a:endParaRPr lang="en-US" sz="1050" b="1" dirty="0">
                    <a:latin typeface="Arial Narrow" panose="020B0606020202030204" pitchFamily="34" charset="0"/>
                  </a:endParaRPr>
                </a:p>
              </p:txBody>
            </p:sp>
            <p:sp>
              <p:nvSpPr>
                <p:cNvPr id="32" name="TextBox 31"/>
                <p:cNvSpPr txBox="1"/>
                <p:nvPr/>
              </p:nvSpPr>
              <p:spPr>
                <a:xfrm>
                  <a:off x="1812101" y="5101312"/>
                  <a:ext cx="1143000" cy="423193"/>
                </a:xfrm>
                <a:prstGeom prst="rect">
                  <a:avLst/>
                </a:prstGeom>
                <a:noFill/>
              </p:spPr>
              <p:txBody>
                <a:bodyPr wrap="square" rtlCol="0">
                  <a:spAutoFit/>
                </a:bodyPr>
                <a:lstStyle/>
                <a:p>
                  <a:pPr algn="ctr"/>
                  <a:r>
                    <a:rPr lang="en-US" sz="1050" b="1" dirty="0" smtClean="0">
                      <a:latin typeface="Arial Narrow" panose="020B0606020202030204" pitchFamily="34" charset="0"/>
                    </a:rPr>
                    <a:t> PRELIMINARY</a:t>
                  </a:r>
                </a:p>
                <a:p>
                  <a:pPr algn="ctr"/>
                  <a:r>
                    <a:rPr lang="en-US" sz="1050" b="1" dirty="0" smtClean="0">
                      <a:latin typeface="Arial Narrow" panose="020B0606020202030204" pitchFamily="34" charset="0"/>
                    </a:rPr>
                    <a:t>    Design 2</a:t>
                  </a:r>
                  <a:endParaRPr lang="en-US" sz="1050" b="1" dirty="0">
                    <a:latin typeface="Arial Narrow" panose="020B0606020202030204" pitchFamily="34" charset="0"/>
                  </a:endParaRPr>
                </a:p>
              </p:txBody>
            </p:sp>
            <p:sp>
              <p:nvSpPr>
                <p:cNvPr id="33" name="TextBox 32"/>
                <p:cNvSpPr txBox="1"/>
                <p:nvPr/>
              </p:nvSpPr>
              <p:spPr>
                <a:xfrm>
                  <a:off x="1078264" y="5109007"/>
                  <a:ext cx="997075" cy="415498"/>
                </a:xfrm>
                <a:prstGeom prst="rect">
                  <a:avLst/>
                </a:prstGeom>
                <a:noFill/>
              </p:spPr>
              <p:txBody>
                <a:bodyPr wrap="square" rtlCol="0">
                  <a:spAutoFit/>
                </a:bodyPr>
                <a:lstStyle/>
                <a:p>
                  <a:r>
                    <a:rPr lang="en-US" sz="1050" b="1" dirty="0" smtClean="0">
                      <a:latin typeface="Arial Narrow" panose="020B0606020202030204" pitchFamily="34" charset="0"/>
                    </a:rPr>
                    <a:t>   SCHEMATIC</a:t>
                  </a:r>
                </a:p>
                <a:p>
                  <a:r>
                    <a:rPr lang="en-US" sz="1050" b="1" dirty="0" smtClean="0">
                      <a:latin typeface="Arial Narrow" panose="020B0606020202030204" pitchFamily="34" charset="0"/>
                    </a:rPr>
                    <a:t>      Design 1</a:t>
                  </a:r>
                  <a:endParaRPr lang="en-US" sz="1050" b="1" dirty="0">
                    <a:latin typeface="Arial Narrow" panose="020B0606020202030204" pitchFamily="34" charset="0"/>
                  </a:endParaRPr>
                </a:p>
              </p:txBody>
            </p:sp>
            <p:sp>
              <p:nvSpPr>
                <p:cNvPr id="34" name="TextBox 33"/>
                <p:cNvSpPr txBox="1"/>
                <p:nvPr/>
              </p:nvSpPr>
              <p:spPr>
                <a:xfrm rot="16200000">
                  <a:off x="473278" y="4005643"/>
                  <a:ext cx="1447800" cy="237827"/>
                </a:xfrm>
                <a:prstGeom prst="rect">
                  <a:avLst/>
                </a:prstGeom>
                <a:noFill/>
              </p:spPr>
              <p:txBody>
                <a:bodyPr wrap="square" rtlCol="0">
                  <a:spAutoFit/>
                </a:bodyPr>
                <a:lstStyle/>
                <a:p>
                  <a:r>
                    <a:rPr lang="en-US" sz="1100" b="1" i="1" dirty="0" smtClean="0">
                      <a:solidFill>
                        <a:srgbClr val="FF33CC"/>
                      </a:solidFill>
                      <a:latin typeface="Calibri headings"/>
                    </a:rPr>
                    <a:t>Preplanning</a:t>
                  </a:r>
                  <a:endParaRPr lang="en-US" sz="1100" b="1" i="1" dirty="0">
                    <a:solidFill>
                      <a:srgbClr val="FF33CC"/>
                    </a:solidFill>
                    <a:latin typeface="Calibri headings"/>
                  </a:endParaRPr>
                </a:p>
              </p:txBody>
            </p:sp>
            <p:sp>
              <p:nvSpPr>
                <p:cNvPr id="35" name="TextBox 34"/>
                <p:cNvSpPr txBox="1"/>
                <p:nvPr/>
              </p:nvSpPr>
              <p:spPr>
                <a:xfrm>
                  <a:off x="1366741" y="4618374"/>
                  <a:ext cx="1981200" cy="261610"/>
                </a:xfrm>
                <a:prstGeom prst="rect">
                  <a:avLst/>
                </a:prstGeom>
                <a:noFill/>
              </p:spPr>
              <p:txBody>
                <a:bodyPr wrap="square" rtlCol="0">
                  <a:spAutoFit/>
                </a:bodyPr>
                <a:lstStyle/>
                <a:p>
                  <a:pPr algn="ctr"/>
                  <a:r>
                    <a:rPr lang="en-US" sz="1100" b="1" i="1" dirty="0" smtClean="0">
                      <a:solidFill>
                        <a:srgbClr val="CC3399"/>
                      </a:solidFill>
                      <a:latin typeface="Calibri headings"/>
                    </a:rPr>
                    <a:t>Detailed Planning</a:t>
                  </a:r>
                  <a:endParaRPr lang="en-US" sz="1100" b="1" i="1" dirty="0">
                    <a:solidFill>
                      <a:srgbClr val="CC3399"/>
                    </a:solidFill>
                    <a:latin typeface="Calibri headings"/>
                  </a:endParaRPr>
                </a:p>
              </p:txBody>
            </p:sp>
            <p:cxnSp>
              <p:nvCxnSpPr>
                <p:cNvPr id="36" name="Straight Arrow Connector 35"/>
                <p:cNvCxnSpPr/>
                <p:nvPr/>
              </p:nvCxnSpPr>
              <p:spPr>
                <a:xfrm>
                  <a:off x="1066800" y="4857750"/>
                  <a:ext cx="328328" cy="0"/>
                </a:xfrm>
                <a:prstGeom prst="straightConnector1">
                  <a:avLst/>
                </a:prstGeom>
                <a:ln w="15875">
                  <a:solidFill>
                    <a:srgbClr val="CC3399"/>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1404653" y="4867275"/>
                  <a:ext cx="1424272" cy="0"/>
                </a:xfrm>
                <a:prstGeom prst="straightConnector1">
                  <a:avLst/>
                </a:prstGeom>
                <a:ln w="15875">
                  <a:solidFill>
                    <a:srgbClr val="CC3399"/>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rot="16200000">
                  <a:off x="-328102" y="3037887"/>
                  <a:ext cx="2771777" cy="391715"/>
                </a:xfrm>
                <a:prstGeom prst="rect">
                  <a:avLst/>
                </a:prstGeom>
                <a:noFill/>
              </p:spPr>
              <p:txBody>
                <a:bodyPr wrap="square" rtlCol="0">
                  <a:spAutoFit/>
                </a:bodyPr>
                <a:lstStyle/>
                <a:p>
                  <a:pPr algn="ctr"/>
                  <a:r>
                    <a:rPr lang="en-US" sz="1100" b="1" dirty="0" smtClean="0">
                      <a:solidFill>
                        <a:srgbClr val="FF33CC"/>
                      </a:solidFill>
                      <a:latin typeface="Arial Narrow" panose="020B0606020202030204" pitchFamily="34" charset="0"/>
                    </a:rPr>
                    <a:t>Capital Budget Request </a:t>
                  </a:r>
                </a:p>
                <a:p>
                  <a:pPr algn="ctr"/>
                  <a:r>
                    <a:rPr lang="en-US" sz="1100" b="1" dirty="0" smtClean="0">
                      <a:solidFill>
                        <a:srgbClr val="FF33CC"/>
                      </a:solidFill>
                      <a:latin typeface="Arial Narrow" panose="020B0606020202030204" pitchFamily="34" charset="0"/>
                    </a:rPr>
                    <a:t>Cost Review (CO-2)</a:t>
                  </a:r>
                  <a:endParaRPr lang="en-US" sz="1100" b="1" dirty="0">
                    <a:solidFill>
                      <a:srgbClr val="FF33CC"/>
                    </a:solidFill>
                    <a:latin typeface="Arial Narrow" panose="020B0606020202030204" pitchFamily="34" charset="0"/>
                  </a:endParaRPr>
                </a:p>
              </p:txBody>
            </p:sp>
            <p:sp>
              <p:nvSpPr>
                <p:cNvPr id="40" name="TextBox 39"/>
                <p:cNvSpPr txBox="1"/>
                <p:nvPr/>
              </p:nvSpPr>
              <p:spPr>
                <a:xfrm rot="16200000">
                  <a:off x="3282497" y="3194301"/>
                  <a:ext cx="2819399" cy="545604"/>
                </a:xfrm>
                <a:prstGeom prst="rect">
                  <a:avLst/>
                </a:prstGeom>
                <a:noFill/>
              </p:spPr>
              <p:txBody>
                <a:bodyPr wrap="square" rtlCol="0">
                  <a:spAutoFit/>
                </a:bodyPr>
                <a:lstStyle/>
                <a:p>
                  <a:pPr algn="ctr"/>
                  <a:r>
                    <a:rPr lang="en-US" sz="1100" b="1" dirty="0" smtClean="0">
                      <a:solidFill>
                        <a:srgbClr val="008000"/>
                      </a:solidFill>
                      <a:latin typeface="Arial Narrow" panose="020B0606020202030204" pitchFamily="34" charset="0"/>
                    </a:rPr>
                    <a:t>Post- Bid Receipt Cost Check(CO-2/8); Building Permit (CO-17)</a:t>
                  </a:r>
                </a:p>
                <a:p>
                  <a:pPr algn="ctr"/>
                  <a:endParaRPr lang="en-US" sz="1100" b="1" dirty="0">
                    <a:solidFill>
                      <a:srgbClr val="008000"/>
                    </a:solidFill>
                    <a:latin typeface="Arial Narrow" panose="020B0606020202030204" pitchFamily="34" charset="0"/>
                  </a:endParaRPr>
                </a:p>
              </p:txBody>
            </p:sp>
            <p:cxnSp>
              <p:nvCxnSpPr>
                <p:cNvPr id="41" name="Straight Arrow Connector 40"/>
                <p:cNvCxnSpPr/>
                <p:nvPr/>
              </p:nvCxnSpPr>
              <p:spPr>
                <a:xfrm>
                  <a:off x="1071282" y="5334000"/>
                  <a:ext cx="838200" cy="0"/>
                </a:xfrm>
                <a:prstGeom prst="straightConnector1">
                  <a:avLst/>
                </a:prstGeom>
                <a:ln>
                  <a:solidFill>
                    <a:srgbClr val="0066FF"/>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1936897" y="5323368"/>
                  <a:ext cx="914400" cy="0"/>
                </a:xfrm>
                <a:prstGeom prst="straightConnector1">
                  <a:avLst/>
                </a:prstGeom>
                <a:ln>
                  <a:solidFill>
                    <a:srgbClr val="0066FF"/>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2819400" y="5305430"/>
                  <a:ext cx="1799113" cy="28570"/>
                </a:xfrm>
                <a:prstGeom prst="straightConnector1">
                  <a:avLst/>
                </a:prstGeom>
                <a:ln>
                  <a:solidFill>
                    <a:srgbClr val="0066FF"/>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46" name="5-Point Star 45"/>
                <p:cNvSpPr/>
                <p:nvPr/>
              </p:nvSpPr>
              <p:spPr>
                <a:xfrm>
                  <a:off x="4294373" y="1648796"/>
                  <a:ext cx="554181" cy="48163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49" name="TextBox 48"/>
                <p:cNvSpPr txBox="1"/>
                <p:nvPr/>
              </p:nvSpPr>
              <p:spPr>
                <a:xfrm rot="16200000">
                  <a:off x="1612273" y="3243415"/>
                  <a:ext cx="2286000" cy="237827"/>
                </a:xfrm>
                <a:prstGeom prst="rect">
                  <a:avLst/>
                </a:prstGeom>
                <a:noFill/>
              </p:spPr>
              <p:txBody>
                <a:bodyPr wrap="square" rtlCol="0">
                  <a:spAutoFit/>
                </a:bodyPr>
                <a:lstStyle/>
                <a:p>
                  <a:pPr algn="ctr"/>
                  <a:r>
                    <a:rPr lang="en-US" sz="1100" b="1" dirty="0" smtClean="0">
                      <a:solidFill>
                        <a:srgbClr val="008000"/>
                      </a:solidFill>
                      <a:latin typeface="Arial Narrow" panose="020B0606020202030204" pitchFamily="34" charset="0"/>
                    </a:rPr>
                    <a:t>Preliminary Cost Review (CO-2)</a:t>
                  </a:r>
                  <a:endParaRPr lang="en-US" sz="1100" b="1" dirty="0">
                    <a:solidFill>
                      <a:srgbClr val="008000"/>
                    </a:solidFill>
                    <a:latin typeface="Arial Narrow" panose="020B0606020202030204" pitchFamily="34" charset="0"/>
                  </a:endParaRPr>
                </a:p>
              </p:txBody>
            </p:sp>
            <p:cxnSp>
              <p:nvCxnSpPr>
                <p:cNvPr id="51" name="Straight Connector 50"/>
                <p:cNvCxnSpPr>
                  <a:endCxn id="14" idx="2"/>
                </p:cNvCxnSpPr>
                <p:nvPr/>
              </p:nvCxnSpPr>
              <p:spPr>
                <a:xfrm flipH="1" flipV="1">
                  <a:off x="1050170" y="2325344"/>
                  <a:ext cx="16630" cy="3161056"/>
                </a:xfrm>
                <a:prstGeom prst="line">
                  <a:avLst/>
                </a:prstGeom>
                <a:ln>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flipV="1">
                  <a:off x="4570888" y="2028830"/>
                  <a:ext cx="48738" cy="3457574"/>
                </a:xfrm>
                <a:prstGeom prst="line">
                  <a:avLst/>
                </a:prstGeom>
                <a:ln>
                  <a:solidFill>
                    <a:srgbClr val="0066FF"/>
                  </a:solidFill>
                </a:ln>
              </p:spPr>
              <p:style>
                <a:lnRef idx="1">
                  <a:schemeClr val="accent1"/>
                </a:lnRef>
                <a:fillRef idx="0">
                  <a:schemeClr val="accent1"/>
                </a:fillRef>
                <a:effectRef idx="0">
                  <a:schemeClr val="accent1"/>
                </a:effectRef>
                <a:fontRef idx="minor">
                  <a:schemeClr val="tx1"/>
                </a:fontRef>
              </p:style>
            </p:cxnSp>
            <p:sp>
              <p:nvSpPr>
                <p:cNvPr id="47" name="5-Point Star 46"/>
                <p:cNvSpPr/>
                <p:nvPr/>
              </p:nvSpPr>
              <p:spPr>
                <a:xfrm>
                  <a:off x="2587107" y="1682382"/>
                  <a:ext cx="495743" cy="40713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grpSp>
          <p:cxnSp>
            <p:nvCxnSpPr>
              <p:cNvPr id="23" name="Straight Connector 22"/>
              <p:cNvCxnSpPr/>
              <p:nvPr/>
            </p:nvCxnSpPr>
            <p:spPr>
              <a:xfrm flipH="1" flipV="1">
                <a:off x="9119361" y="1438281"/>
                <a:ext cx="28574" cy="3381374"/>
              </a:xfrm>
              <a:prstGeom prst="line">
                <a:avLst/>
              </a:prstGeom>
              <a:ln>
                <a:solidFill>
                  <a:srgbClr val="0066FF"/>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328777" y="4457704"/>
                <a:ext cx="981083" cy="577081"/>
              </a:xfrm>
              <a:prstGeom prst="rect">
                <a:avLst/>
              </a:prstGeom>
              <a:noFill/>
            </p:spPr>
            <p:txBody>
              <a:bodyPr wrap="square" rtlCol="0">
                <a:spAutoFit/>
              </a:bodyPr>
              <a:lstStyle/>
              <a:p>
                <a:r>
                  <a:rPr lang="en-US" sz="1050" b="1" dirty="0" smtClean="0">
                    <a:latin typeface="Arial Narrow" panose="020B0606020202030204" pitchFamily="34" charset="0"/>
                  </a:rPr>
                  <a:t>Warranty &amp; close-out </a:t>
                </a:r>
              </a:p>
              <a:p>
                <a:r>
                  <a:rPr lang="en-US" sz="1050" b="1" dirty="0" smtClean="0">
                    <a:latin typeface="Arial Narrow" panose="020B0606020202030204" pitchFamily="34" charset="0"/>
                  </a:rPr>
                  <a:t>(~ 1 year)</a:t>
                </a:r>
                <a:endParaRPr lang="en-US" sz="1050" b="1" dirty="0">
                  <a:latin typeface="Arial Narrow" panose="020B0606020202030204" pitchFamily="34" charset="0"/>
                </a:endParaRPr>
              </a:p>
            </p:txBody>
          </p:sp>
          <p:cxnSp>
            <p:nvCxnSpPr>
              <p:cNvPr id="25" name="Straight Arrow Connector 24"/>
              <p:cNvCxnSpPr/>
              <p:nvPr/>
            </p:nvCxnSpPr>
            <p:spPr>
              <a:xfrm flipV="1">
                <a:off x="8362763" y="4819655"/>
                <a:ext cx="804222" cy="4156"/>
              </a:xfrm>
              <a:prstGeom prst="straightConnector1">
                <a:avLst/>
              </a:prstGeom>
              <a:ln>
                <a:solidFill>
                  <a:srgbClr val="0066FF"/>
                </a:solidFill>
                <a:prstDash val="dash"/>
                <a:headEnd type="none"/>
                <a:tailEnd type="arrow"/>
              </a:ln>
            </p:spPr>
            <p:style>
              <a:lnRef idx="1">
                <a:schemeClr val="accent1"/>
              </a:lnRef>
              <a:fillRef idx="0">
                <a:schemeClr val="accent1"/>
              </a:fillRef>
              <a:effectRef idx="0">
                <a:schemeClr val="accent1"/>
              </a:effectRef>
              <a:fontRef idx="minor">
                <a:schemeClr val="tx1"/>
              </a:fontRef>
            </p:style>
          </p:cxnSp>
        </p:grpSp>
        <p:sp>
          <p:nvSpPr>
            <p:cNvPr id="68" name="TextBox 67"/>
            <p:cNvSpPr txBox="1"/>
            <p:nvPr/>
          </p:nvSpPr>
          <p:spPr>
            <a:xfrm>
              <a:off x="4017819" y="3799751"/>
              <a:ext cx="2347085" cy="261610"/>
            </a:xfrm>
            <a:prstGeom prst="rect">
              <a:avLst/>
            </a:prstGeom>
            <a:ln w="15875">
              <a:noFill/>
              <a:prstDash val="dash"/>
              <a:headEnd type="triangle"/>
              <a:tailEnd type="triangle"/>
            </a:ln>
          </p:spPr>
          <p:style>
            <a:lnRef idx="1">
              <a:schemeClr val="accent1"/>
            </a:lnRef>
            <a:fillRef idx="0">
              <a:schemeClr val="accent1"/>
            </a:fillRef>
            <a:effectRef idx="0">
              <a:schemeClr val="accent1"/>
            </a:effectRef>
            <a:fontRef idx="minor">
              <a:schemeClr val="tx1"/>
            </a:fontRef>
          </p:style>
          <p:txBody>
            <a:bodyPr wrap="square" rtlCol="0">
              <a:spAutoFit/>
            </a:bodyPr>
            <a:lstStyle/>
            <a:p>
              <a:pPr algn="ctr"/>
              <a:r>
                <a:rPr lang="en-US" sz="1100" b="1" i="1" dirty="0" smtClean="0">
                  <a:solidFill>
                    <a:srgbClr val="CC3399"/>
                  </a:solidFill>
                  <a:latin typeface="Calibri headings"/>
                </a:rPr>
                <a:t>Construction</a:t>
              </a:r>
              <a:endParaRPr lang="en-US" sz="1100" b="1" i="1" dirty="0">
                <a:solidFill>
                  <a:srgbClr val="CC3399"/>
                </a:solidFill>
                <a:latin typeface="Calibri headings"/>
              </a:endParaRPr>
            </a:p>
          </p:txBody>
        </p:sp>
        <p:sp>
          <p:nvSpPr>
            <p:cNvPr id="83" name="TextBox 82"/>
            <p:cNvSpPr txBox="1"/>
            <p:nvPr/>
          </p:nvSpPr>
          <p:spPr>
            <a:xfrm rot="16200000">
              <a:off x="-619133" y="3734699"/>
              <a:ext cx="1994157" cy="391715"/>
            </a:xfrm>
            <a:prstGeom prst="rect">
              <a:avLst/>
            </a:prstGeom>
            <a:noFill/>
          </p:spPr>
          <p:txBody>
            <a:bodyPr wrap="square" rtlCol="0">
              <a:spAutoFit/>
            </a:bodyPr>
            <a:lstStyle/>
            <a:p>
              <a:r>
                <a:rPr lang="en-US" sz="1100" b="1" dirty="0" smtClean="0">
                  <a:latin typeface="Calibri headings"/>
                </a:rPr>
                <a:t>Project </a:t>
              </a:r>
            </a:p>
            <a:p>
              <a:r>
                <a:rPr lang="en-US" sz="1100" b="1" dirty="0" smtClean="0">
                  <a:latin typeface="Calibri headings"/>
                </a:rPr>
                <a:t>Phases</a:t>
              </a:r>
              <a:endParaRPr lang="en-US" sz="1100" b="1" dirty="0">
                <a:latin typeface="Calibri headings"/>
              </a:endParaRPr>
            </a:p>
          </p:txBody>
        </p:sp>
        <p:sp>
          <p:nvSpPr>
            <p:cNvPr id="84" name="Right Brace 83"/>
            <p:cNvSpPr/>
            <p:nvPr/>
          </p:nvSpPr>
          <p:spPr>
            <a:xfrm>
              <a:off x="533399" y="4305300"/>
              <a:ext cx="152401" cy="600074"/>
            </a:xfrm>
            <a:prstGeom prst="rightBrace">
              <a:avLst/>
            </a:prstGeom>
            <a:ln w="349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grpSp>
          <p:nvGrpSpPr>
            <p:cNvPr id="87" name="Group 86"/>
            <p:cNvGrpSpPr/>
            <p:nvPr/>
          </p:nvGrpSpPr>
          <p:grpSpPr>
            <a:xfrm>
              <a:off x="172563" y="2276253"/>
              <a:ext cx="541812" cy="1994157"/>
              <a:chOff x="172563" y="2438178"/>
              <a:chExt cx="541812" cy="1994157"/>
            </a:xfrm>
          </p:grpSpPr>
          <p:sp>
            <p:nvSpPr>
              <p:cNvPr id="85" name="TextBox 84"/>
              <p:cNvSpPr txBox="1"/>
              <p:nvPr/>
            </p:nvSpPr>
            <p:spPr>
              <a:xfrm rot="16200000">
                <a:off x="-628658" y="3239399"/>
                <a:ext cx="1994157" cy="391715"/>
              </a:xfrm>
              <a:prstGeom prst="rect">
                <a:avLst/>
              </a:prstGeom>
              <a:noFill/>
            </p:spPr>
            <p:txBody>
              <a:bodyPr wrap="square" rtlCol="0">
                <a:spAutoFit/>
              </a:bodyPr>
              <a:lstStyle/>
              <a:p>
                <a:r>
                  <a:rPr lang="en-US" sz="1100" b="1" dirty="0" smtClean="0">
                    <a:solidFill>
                      <a:srgbClr val="CC3399"/>
                    </a:solidFill>
                    <a:latin typeface="Calibri headings"/>
                  </a:rPr>
                  <a:t>Funding</a:t>
                </a:r>
              </a:p>
              <a:p>
                <a:r>
                  <a:rPr lang="en-US" sz="1100" b="1" dirty="0" smtClean="0">
                    <a:solidFill>
                      <a:srgbClr val="CC3399"/>
                    </a:solidFill>
                    <a:latin typeface="Calibri headings"/>
                  </a:rPr>
                  <a:t>Phases</a:t>
                </a:r>
                <a:endParaRPr lang="en-US" sz="1100" b="1" dirty="0">
                  <a:solidFill>
                    <a:srgbClr val="CC3399"/>
                  </a:solidFill>
                  <a:latin typeface="Calibri headings"/>
                </a:endParaRPr>
              </a:p>
            </p:txBody>
          </p:sp>
          <p:sp>
            <p:nvSpPr>
              <p:cNvPr id="86" name="Right Brace 85"/>
              <p:cNvSpPr/>
              <p:nvPr/>
            </p:nvSpPr>
            <p:spPr>
              <a:xfrm>
                <a:off x="561974" y="3819525"/>
                <a:ext cx="152401" cy="600074"/>
              </a:xfrm>
              <a:prstGeom prst="rightBrace">
                <a:avLst/>
              </a:prstGeom>
              <a:solidFill>
                <a:schemeClr val="accent1">
                  <a:lumMod val="20000"/>
                  <a:lumOff val="80000"/>
                </a:schemeClr>
              </a:solidFill>
              <a:ln w="34925">
                <a:solidFill>
                  <a:srgbClr val="CC33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solidFill>
                    <a:srgbClr val="FF33CC"/>
                  </a:solidFill>
                </a:endParaRPr>
              </a:p>
            </p:txBody>
          </p:sp>
        </p:grpSp>
      </p:grpSp>
      <p:sp>
        <p:nvSpPr>
          <p:cNvPr id="91" name="TextBox 90"/>
          <p:cNvSpPr txBox="1"/>
          <p:nvPr/>
        </p:nvSpPr>
        <p:spPr>
          <a:xfrm rot="16200000">
            <a:off x="7692482" y="2174830"/>
            <a:ext cx="2505075" cy="600164"/>
          </a:xfrm>
          <a:prstGeom prst="rect">
            <a:avLst/>
          </a:prstGeom>
          <a:noFill/>
        </p:spPr>
        <p:txBody>
          <a:bodyPr wrap="square" rtlCol="0">
            <a:spAutoFit/>
          </a:bodyPr>
          <a:lstStyle>
            <a:defPPr>
              <a:defRPr lang="en-US"/>
            </a:defPPr>
            <a:lvl1pPr algn="ctr">
              <a:defRPr sz="1100" b="1">
                <a:latin typeface="Arial Narrow" panose="020B0606020202030204" pitchFamily="34" charset="0"/>
              </a:defRPr>
            </a:lvl1pPr>
          </a:lstStyle>
          <a:p>
            <a:r>
              <a:rPr lang="en-US" dirty="0"/>
              <a:t>Certificate of Occupancy (CO-13.3)</a:t>
            </a:r>
          </a:p>
          <a:p>
            <a:r>
              <a:rPr lang="en-US" dirty="0"/>
              <a:t> </a:t>
            </a:r>
          </a:p>
          <a:p>
            <a:endParaRPr lang="en-US" dirty="0"/>
          </a:p>
        </p:txBody>
      </p:sp>
      <p:sp>
        <p:nvSpPr>
          <p:cNvPr id="93" name="TextBox 92"/>
          <p:cNvSpPr txBox="1"/>
          <p:nvPr/>
        </p:nvSpPr>
        <p:spPr>
          <a:xfrm rot="16200000">
            <a:off x="8545141" y="2124029"/>
            <a:ext cx="2505075" cy="600164"/>
          </a:xfrm>
          <a:prstGeom prst="rect">
            <a:avLst/>
          </a:prstGeom>
          <a:noFill/>
        </p:spPr>
        <p:txBody>
          <a:bodyPr wrap="square" rtlCol="0">
            <a:spAutoFit/>
          </a:bodyPr>
          <a:lstStyle>
            <a:defPPr>
              <a:defRPr lang="en-US"/>
            </a:defPPr>
            <a:lvl1pPr algn="ctr">
              <a:defRPr sz="1100" b="1">
                <a:latin typeface="Arial Narrow" panose="020B0606020202030204" pitchFamily="34" charset="0"/>
              </a:defRPr>
            </a:lvl1pPr>
          </a:lstStyle>
          <a:p>
            <a:r>
              <a:rPr lang="en-US" dirty="0"/>
              <a:t>Project Completion Report (CO-14)</a:t>
            </a:r>
          </a:p>
          <a:p>
            <a:r>
              <a:rPr lang="en-US" dirty="0"/>
              <a:t> </a:t>
            </a:r>
          </a:p>
          <a:p>
            <a:endParaRPr lang="en-US" dirty="0"/>
          </a:p>
        </p:txBody>
      </p:sp>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0715" y="4914895"/>
            <a:ext cx="422224" cy="472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4686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914400" y="1828800"/>
            <a:ext cx="6324600" cy="2590800"/>
          </a:xfrm>
        </p:spPr>
        <p:txBody>
          <a:bodyPr>
            <a:normAutofit/>
          </a:bodyPr>
          <a:lstStyle/>
          <a:p>
            <a:pPr lvl="0" algn="l">
              <a:defRPr/>
            </a:pPr>
            <a:r>
              <a:rPr lang="en-US" dirty="0">
                <a:effectLst>
                  <a:outerShdw blurRad="38100" dist="38100" dir="2700000" algn="tl">
                    <a:srgbClr val="000000">
                      <a:alpha val="43137"/>
                    </a:srgbClr>
                  </a:outerShdw>
                </a:effectLst>
                <a:latin typeface="Calibri headings"/>
              </a:rPr>
              <a:t>Equipment </a:t>
            </a:r>
            <a:r>
              <a:rPr lang="en-US" dirty="0" smtClean="0">
                <a:effectLst>
                  <a:outerShdw blurRad="38100" dist="38100" dir="2700000" algn="tl">
                    <a:srgbClr val="000000">
                      <a:alpha val="43137"/>
                    </a:srgbClr>
                  </a:outerShdw>
                </a:effectLst>
                <a:latin typeface="Calibri headings"/>
              </a:rPr>
              <a:t>funding: </a:t>
            </a:r>
            <a:r>
              <a:rPr lang="en-US" sz="4000" dirty="0">
                <a:solidFill>
                  <a:srgbClr val="800080"/>
                </a:solidFill>
                <a:effectLst>
                  <a:outerShdw blurRad="38100" dist="38100" dir="2700000" algn="tl">
                    <a:srgbClr val="000000">
                      <a:alpha val="43137"/>
                    </a:srgbClr>
                  </a:outerShdw>
                </a:effectLst>
              </a:rPr>
              <a:t/>
            </a:r>
            <a:br>
              <a:rPr lang="en-US" sz="4000" dirty="0">
                <a:solidFill>
                  <a:srgbClr val="800080"/>
                </a:solidFill>
                <a:effectLst>
                  <a:outerShdw blurRad="38100" dist="38100" dir="2700000" algn="tl">
                    <a:srgbClr val="000000">
                      <a:alpha val="43137"/>
                    </a:srgbClr>
                  </a:outerShdw>
                </a:effectLst>
              </a:rPr>
            </a:br>
            <a:r>
              <a:rPr lang="en-US" sz="4000" dirty="0" smtClean="0">
                <a:solidFill>
                  <a:srgbClr val="800080"/>
                </a:solidFill>
                <a:effectLst>
                  <a:outerShdw blurRad="38100" dist="38100" dir="2700000" algn="tl">
                    <a:srgbClr val="000000">
                      <a:alpha val="43137"/>
                    </a:srgbClr>
                  </a:outerShdw>
                </a:effectLst>
              </a:rPr>
              <a:t>when to request</a:t>
            </a:r>
            <a:r>
              <a:rPr lang="en-US" sz="4000" dirty="0">
                <a:effectLst>
                  <a:outerShdw blurRad="38100" dist="38100" dir="2700000" algn="tl">
                    <a:srgbClr val="000000">
                      <a:alpha val="43137"/>
                    </a:srgbClr>
                  </a:outerShdw>
                </a:effectLst>
                <a:latin typeface="Arial Narrow" panose="020B0606020202030204" pitchFamily="34" charset="0"/>
              </a:rPr>
              <a:t/>
            </a:r>
            <a:br>
              <a:rPr lang="en-US" sz="4000" dirty="0">
                <a:effectLst>
                  <a:outerShdw blurRad="38100" dist="38100" dir="2700000" algn="tl">
                    <a:srgbClr val="000000">
                      <a:alpha val="43137"/>
                    </a:srgbClr>
                  </a:outerShdw>
                </a:effectLst>
                <a:latin typeface="Arial Narrow" panose="020B0606020202030204" pitchFamily="34" charset="0"/>
              </a:rPr>
            </a:br>
            <a:endParaRPr lang="en-US" sz="4000" dirty="0">
              <a:solidFill>
                <a:srgbClr val="800080"/>
              </a:solidFill>
              <a:effectLst>
                <a:outerShdw blurRad="38100" dist="38100" dir="2700000" algn="tl">
                  <a:srgbClr val="000000">
                    <a:alpha val="43137"/>
                  </a:srgbClr>
                </a:outerShdw>
              </a:effectLst>
            </a:endParaRPr>
          </a:p>
        </p:txBody>
      </p:sp>
      <p:sp>
        <p:nvSpPr>
          <p:cNvPr id="7172" name="Rectangle 7"/>
          <p:cNvSpPr>
            <a:spLocks noChangeArrowheads="1"/>
          </p:cNvSpPr>
          <p:nvPr/>
        </p:nvSpPr>
        <p:spPr bwMode="auto">
          <a:xfrm>
            <a:off x="381000" y="381000"/>
            <a:ext cx="9296400" cy="228600"/>
          </a:xfrm>
          <a:prstGeom prst="rect">
            <a:avLst/>
          </a:prstGeom>
          <a:solidFill>
            <a:schemeClr val="accent1"/>
          </a:solidFill>
          <a:ln w="9525" algn="ctr">
            <a:solidFill>
              <a:schemeClr val="tx1"/>
            </a:solidFill>
            <a:round/>
            <a:headEnd/>
            <a:tailEnd/>
          </a:ln>
        </p:spPr>
        <p:txBody>
          <a:bodyPr/>
          <a:lstStyle/>
          <a:p>
            <a:pPr eaLnBrk="0" hangingPunct="0"/>
            <a:endParaRPr lang="en-US" dirty="0"/>
          </a:p>
        </p:txBody>
      </p:sp>
      <p:sp>
        <p:nvSpPr>
          <p:cNvPr id="7173" name="Rectangle 8"/>
          <p:cNvSpPr>
            <a:spLocks noChangeArrowheads="1"/>
          </p:cNvSpPr>
          <p:nvPr/>
        </p:nvSpPr>
        <p:spPr bwMode="auto">
          <a:xfrm>
            <a:off x="381000" y="5334000"/>
            <a:ext cx="9296400" cy="228600"/>
          </a:xfrm>
          <a:prstGeom prst="rect">
            <a:avLst/>
          </a:prstGeom>
          <a:solidFill>
            <a:schemeClr val="accent1"/>
          </a:solidFill>
          <a:ln w="9525" algn="ctr">
            <a:solidFill>
              <a:schemeClr val="tx1"/>
            </a:solidFill>
            <a:round/>
            <a:headEnd/>
            <a:tailEnd/>
          </a:ln>
        </p:spPr>
        <p:txBody>
          <a:bodyPr/>
          <a:lstStyle/>
          <a:p>
            <a:pPr eaLnBrk="0" hangingPunct="0"/>
            <a:endParaRPr lang="en-US"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778000"/>
            <a:ext cx="2515174" cy="28275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06590D4A-2123-4F30-AC47-97CAA5D3AC89}" type="slidenum">
              <a:rPr lang="en-US" smtClean="0"/>
              <a:pPr>
                <a:defRPr/>
              </a:pPr>
              <a:t>16</a:t>
            </a:fld>
            <a:endParaRPr lang="en-US" dirty="0"/>
          </a:p>
        </p:txBody>
      </p:sp>
    </p:spTree>
    <p:extLst>
      <p:ext uri="{BB962C8B-B14F-4D97-AF65-F5344CB8AC3E}">
        <p14:creationId xmlns:p14="http://schemas.microsoft.com/office/powerpoint/2010/main" val="109185064"/>
      </p:ext>
    </p:extLst>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a:xfrm>
            <a:off x="-228600" y="76200"/>
            <a:ext cx="10515600" cy="1042988"/>
          </a:xfrm>
        </p:spPr>
        <p:txBody>
          <a:bodyPr>
            <a:noAutofit/>
          </a:bodyPr>
          <a:lstStyle/>
          <a:p>
            <a:pPr marL="342900" lvl="0" indent="-342900">
              <a:lnSpc>
                <a:spcPct val="150000"/>
              </a:lnSpc>
            </a:pPr>
            <a:r>
              <a:rPr lang="en-US" b="1" dirty="0" smtClean="0">
                <a:solidFill>
                  <a:srgbClr val="800080"/>
                </a:solidFill>
                <a:effectLst>
                  <a:outerShdw blurRad="38100" dist="38100" dir="2700000" algn="tl">
                    <a:srgbClr val="000000">
                      <a:alpha val="43137"/>
                    </a:srgbClr>
                  </a:outerShdw>
                </a:effectLst>
                <a:latin typeface="Arial Narrow" panose="020B0606020202030204" pitchFamily="34" charset="0"/>
              </a:rPr>
              <a:t>Equipment Funding</a:t>
            </a:r>
            <a:endParaRPr lang="en-US" b="1" dirty="0">
              <a:solidFill>
                <a:srgbClr val="800080"/>
              </a:solidFill>
              <a:effectLst>
                <a:outerShdw blurRad="38100" dist="38100" dir="2700000" algn="tl">
                  <a:srgbClr val="000000">
                    <a:alpha val="43137"/>
                  </a:srgbClr>
                </a:outerShdw>
              </a:effectLst>
              <a:latin typeface="Arial Narrow" panose="020B0606020202030204" pitchFamily="34" charset="0"/>
            </a:endParaRPr>
          </a:p>
        </p:txBody>
      </p:sp>
      <p:sp>
        <p:nvSpPr>
          <p:cNvPr id="262147" name="Rectangle 3"/>
          <p:cNvSpPr>
            <a:spLocks noGrp="1" noChangeArrowheads="1"/>
          </p:cNvSpPr>
          <p:nvPr>
            <p:ph idx="1"/>
          </p:nvPr>
        </p:nvSpPr>
        <p:spPr>
          <a:xfrm>
            <a:off x="990600" y="990600"/>
            <a:ext cx="8488362" cy="5334000"/>
          </a:xfrm>
        </p:spPr>
        <p:txBody>
          <a:bodyPr>
            <a:normAutofit/>
          </a:bodyPr>
          <a:lstStyle/>
          <a:p>
            <a:pPr>
              <a:lnSpc>
                <a:spcPct val="90000"/>
              </a:lnSpc>
              <a:buFontTx/>
              <a:buNone/>
            </a:pPr>
            <a:r>
              <a:rPr lang="en-US" dirty="0" smtClean="0">
                <a:solidFill>
                  <a:srgbClr val="800080"/>
                </a:solidFill>
              </a:rPr>
              <a:t> Issue </a:t>
            </a:r>
          </a:p>
          <a:p>
            <a:pPr>
              <a:lnSpc>
                <a:spcPct val="90000"/>
              </a:lnSpc>
              <a:spcBef>
                <a:spcPct val="0"/>
              </a:spcBef>
            </a:pPr>
            <a:r>
              <a:rPr lang="en-US" sz="2200" dirty="0" smtClean="0"/>
              <a:t>Some capital construction pools include equipment funding (FF&amp;E) for each project, while most pools do not</a:t>
            </a:r>
          </a:p>
          <a:p>
            <a:pPr>
              <a:lnSpc>
                <a:spcPct val="90000"/>
              </a:lnSpc>
              <a:spcBef>
                <a:spcPct val="0"/>
              </a:spcBef>
            </a:pPr>
            <a:r>
              <a:rPr lang="en-US" sz="2200" dirty="0" smtClean="0"/>
              <a:t>Each agency should talk to their DPB analyst to determine whether a construction pool includes equipment or not</a:t>
            </a:r>
          </a:p>
          <a:p>
            <a:pPr>
              <a:lnSpc>
                <a:spcPct val="90000"/>
              </a:lnSpc>
              <a:spcBef>
                <a:spcPct val="0"/>
              </a:spcBef>
            </a:pPr>
            <a:r>
              <a:rPr lang="en-US" sz="2200" dirty="0" smtClean="0"/>
              <a:t>Most times the pool will not include FF&amp;E and the agency will need to submit a separate capital budget request to DPB for this funding</a:t>
            </a:r>
          </a:p>
          <a:p>
            <a:pPr>
              <a:lnSpc>
                <a:spcPct val="90000"/>
              </a:lnSpc>
              <a:spcBef>
                <a:spcPct val="0"/>
              </a:spcBef>
            </a:pPr>
            <a:endParaRPr lang="en-US" sz="2400" dirty="0" smtClean="0"/>
          </a:p>
          <a:p>
            <a:pPr>
              <a:lnSpc>
                <a:spcPct val="90000"/>
              </a:lnSpc>
              <a:spcBef>
                <a:spcPct val="0"/>
              </a:spcBef>
            </a:pPr>
            <a:endParaRPr lang="en-US" sz="2400" dirty="0" smtClean="0"/>
          </a:p>
        </p:txBody>
      </p:sp>
      <p:sp>
        <p:nvSpPr>
          <p:cNvPr id="6" name="Slide Number Placeholder 5"/>
          <p:cNvSpPr>
            <a:spLocks noGrp="1"/>
          </p:cNvSpPr>
          <p:nvPr>
            <p:ph type="sldNum" sz="quarter" idx="12"/>
          </p:nvPr>
        </p:nvSpPr>
        <p:spPr/>
        <p:txBody>
          <a:bodyPr/>
          <a:lstStyle/>
          <a:p>
            <a:pPr>
              <a:defRPr/>
            </a:pPr>
            <a:fld id="{795B77E9-51A3-439A-9BBD-ECC7C1EEF567}" type="slidenum">
              <a:rPr lang="en-US" smtClean="0"/>
              <a:pPr>
                <a:defRPr/>
              </a:pPr>
              <a:t>17</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72650613"/>
              </p:ext>
            </p:extLst>
          </p:nvPr>
        </p:nvGraphicFramePr>
        <p:xfrm>
          <a:off x="2590800" y="3429001"/>
          <a:ext cx="4114800" cy="2912575"/>
        </p:xfrm>
        <a:graphic>
          <a:graphicData uri="http://schemas.openxmlformats.org/drawingml/2006/table">
            <a:tbl>
              <a:tblPr/>
              <a:tblGrid>
                <a:gridCol w="2438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tblGrid>
              <a:tr h="360023">
                <a:tc>
                  <a:txBody>
                    <a:bodyPr/>
                    <a:lstStyle/>
                    <a:p>
                      <a:pPr algn="ctr" fontAlgn="b"/>
                      <a:r>
                        <a:rPr lang="en-US" sz="2400" b="1" i="0" u="none" strike="noStrike" dirty="0" smtClean="0">
                          <a:solidFill>
                            <a:schemeClr val="tx1"/>
                          </a:solidFill>
                          <a:effectLst>
                            <a:outerShdw blurRad="38100" dist="38100" dir="2700000" algn="tl">
                              <a:srgbClr val="000000">
                                <a:alpha val="43137"/>
                              </a:srgbClr>
                            </a:outerShdw>
                          </a:effectLst>
                          <a:latin typeface="Arial Narrow" panose="020B0606020202030204" pitchFamily="34" charset="0"/>
                        </a:rPr>
                        <a:t> POOL </a:t>
                      </a:r>
                      <a:endParaRPr lang="en-US" sz="2400" b="1" i="0" u="none" strike="noStrike" dirty="0">
                        <a:solidFill>
                          <a:schemeClr val="tx1"/>
                        </a:solidFill>
                        <a:effectLst>
                          <a:outerShdw blurRad="38100" dist="38100" dir="2700000" algn="tl">
                            <a:srgbClr val="000000">
                              <a:alpha val="43137"/>
                            </a:srgbClr>
                          </a:outerShdw>
                        </a:effectLst>
                        <a:latin typeface="Arial Narrow" panose="020B0606020202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b="1" i="0" u="none" strike="noStrike" dirty="0">
                          <a:solidFill>
                            <a:schemeClr val="tx1"/>
                          </a:solidFill>
                          <a:effectLst>
                            <a:outerShdw blurRad="38100" dist="38100" dir="2700000" algn="tl">
                              <a:srgbClr val="000000">
                                <a:alpha val="43137"/>
                              </a:srgbClr>
                            </a:outerShdw>
                          </a:effectLst>
                          <a:latin typeface="Arial Narrow" panose="020B0606020202030204" pitchFamily="34" charset="0"/>
                        </a:rPr>
                        <a:t>FF&amp;E</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12419">
                <a:tc>
                  <a:txBody>
                    <a:bodyPr/>
                    <a:lstStyle/>
                    <a:p>
                      <a:pPr marL="0" algn="ctr" defTabSz="914400" rtl="0" eaLnBrk="1" fontAlgn="ctr" latinLnBrk="0" hangingPunct="1"/>
                      <a:r>
                        <a:rPr lang="en-US" sz="1800" b="1" i="0" u="none" strike="noStrike" kern="1200" dirty="0" smtClean="0">
                          <a:solidFill>
                            <a:srgbClr val="000000"/>
                          </a:solidFill>
                          <a:effectLst/>
                          <a:latin typeface="Arial Narrow" panose="020B0606020202030204" pitchFamily="34" charset="0"/>
                          <a:ea typeface="+mn-ea"/>
                          <a:cs typeface="+mn-cs"/>
                        </a:rPr>
                        <a:t>2013 Chapter 806</a:t>
                      </a:r>
                      <a:endParaRPr lang="en-US" sz="1800" b="1" i="0" u="none" strike="noStrike" kern="1200" dirty="0">
                        <a:solidFill>
                          <a:srgbClr val="000000"/>
                        </a:solidFill>
                        <a:effectLst/>
                        <a:latin typeface="Arial Narrow" panose="020B0606020202030204" pitchFamily="34" charset="0"/>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FF"/>
                    </a:solidFill>
                  </a:tcPr>
                </a:tc>
                <a:tc>
                  <a:txBody>
                    <a:bodyPr/>
                    <a:lstStyle/>
                    <a:p>
                      <a:pPr marL="0" algn="ctr" defTabSz="914400" rtl="0" eaLnBrk="1" fontAlgn="b" latinLnBrk="0" hangingPunct="1"/>
                      <a:r>
                        <a:rPr lang="en-US" sz="1800" b="1" i="0" u="none" strike="noStrike" kern="1200" dirty="0">
                          <a:solidFill>
                            <a:srgbClr val="000000"/>
                          </a:solidFill>
                          <a:effectLst/>
                          <a:latin typeface="Arial Narrow" panose="020B0606020202030204" pitchFamily="34" charset="0"/>
                          <a:ea typeface="+mn-ea"/>
                          <a:cs typeface="+mn-cs"/>
                        </a:rPr>
                        <a:t>Excluded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FF"/>
                    </a:solidFill>
                  </a:tcPr>
                </a:tc>
                <a:extLst>
                  <a:ext uri="{0D108BD9-81ED-4DB2-BD59-A6C34878D82A}">
                    <a16:rowId xmlns:a16="http://schemas.microsoft.com/office/drawing/2014/main" val="10001"/>
                  </a:ext>
                </a:extLst>
              </a:tr>
              <a:tr h="304800">
                <a:tc>
                  <a:txBody>
                    <a:bodyPr/>
                    <a:lstStyle/>
                    <a:p>
                      <a:pPr marL="0" algn="ctr" defTabSz="914400" rtl="0" eaLnBrk="1" fontAlgn="ctr" latinLnBrk="0" hangingPunct="1"/>
                      <a:r>
                        <a:rPr lang="en-US" sz="1800" b="1" i="0" u="none" strike="noStrike" kern="1200" dirty="0">
                          <a:solidFill>
                            <a:srgbClr val="000000"/>
                          </a:solidFill>
                          <a:effectLst/>
                          <a:latin typeface="Arial Narrow" panose="020B0606020202030204" pitchFamily="34" charset="0"/>
                          <a:ea typeface="+mn-ea"/>
                          <a:cs typeface="+mn-cs"/>
                        </a:rPr>
                        <a:t>2014 Chapter 1 Caboose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FF"/>
                    </a:solidFill>
                  </a:tcPr>
                </a:tc>
                <a:tc>
                  <a:txBody>
                    <a:bodyPr/>
                    <a:lstStyle/>
                    <a:p>
                      <a:pPr marL="0" algn="ctr" defTabSz="914400" rtl="0" eaLnBrk="1" fontAlgn="b" latinLnBrk="0" hangingPunct="1"/>
                      <a:r>
                        <a:rPr lang="en-US" sz="1800" b="1" i="0" u="none" strike="noStrike" kern="1200" dirty="0">
                          <a:solidFill>
                            <a:srgbClr val="000000"/>
                          </a:solidFill>
                          <a:effectLst/>
                          <a:latin typeface="Arial Narrow" panose="020B0606020202030204" pitchFamily="34" charset="0"/>
                          <a:ea typeface="+mn-ea"/>
                          <a:cs typeface="+mn-cs"/>
                        </a:rPr>
                        <a:t>Excluded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FF"/>
                    </a:solidFill>
                  </a:tcPr>
                </a:tc>
                <a:extLst>
                  <a:ext uri="{0D108BD9-81ED-4DB2-BD59-A6C34878D82A}">
                    <a16:rowId xmlns:a16="http://schemas.microsoft.com/office/drawing/2014/main" val="10002"/>
                  </a:ext>
                </a:extLst>
              </a:tr>
              <a:tr h="304800">
                <a:tc>
                  <a:txBody>
                    <a:bodyPr/>
                    <a:lstStyle/>
                    <a:p>
                      <a:pPr marL="0" algn="ctr" defTabSz="914400" rtl="0" eaLnBrk="1" fontAlgn="ctr" latinLnBrk="0" hangingPunct="1"/>
                      <a:r>
                        <a:rPr lang="en-US" sz="1800" b="1" i="0" u="none" strike="noStrike" kern="1200" dirty="0">
                          <a:solidFill>
                            <a:srgbClr val="000000"/>
                          </a:solidFill>
                          <a:effectLst/>
                          <a:latin typeface="Arial Narrow" panose="020B0606020202030204" pitchFamily="34" charset="0"/>
                          <a:ea typeface="+mn-ea"/>
                          <a:cs typeface="+mn-cs"/>
                        </a:rPr>
                        <a:t>2014 Chapter 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ctr" defTabSz="914400" rtl="0" eaLnBrk="1" fontAlgn="b" latinLnBrk="0" hangingPunct="1"/>
                      <a:r>
                        <a:rPr lang="en-US" sz="1800" b="1" i="0" u="none" strike="noStrike" kern="1200" dirty="0">
                          <a:solidFill>
                            <a:srgbClr val="000000"/>
                          </a:solidFill>
                          <a:effectLst/>
                          <a:latin typeface="Arial Narrow" panose="020B0606020202030204" pitchFamily="34" charset="0"/>
                          <a:ea typeface="+mn-ea"/>
                          <a:cs typeface="+mn-cs"/>
                        </a:rPr>
                        <a:t>Included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304800">
                <a:tc>
                  <a:txBody>
                    <a:bodyPr/>
                    <a:lstStyle/>
                    <a:p>
                      <a:pPr marL="0" algn="ctr" defTabSz="914400" rtl="0" eaLnBrk="1" fontAlgn="ctr" latinLnBrk="0" hangingPunct="1"/>
                      <a:r>
                        <a:rPr lang="en-US" sz="1800" b="1" i="0" u="none" strike="noStrike" kern="1200" dirty="0">
                          <a:solidFill>
                            <a:srgbClr val="000000"/>
                          </a:solidFill>
                          <a:effectLst/>
                          <a:latin typeface="Arial Narrow" panose="020B0606020202030204" pitchFamily="34" charset="0"/>
                          <a:ea typeface="+mn-ea"/>
                          <a:cs typeface="+mn-cs"/>
                        </a:rPr>
                        <a:t>2015 Chapter 665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FF"/>
                    </a:solidFill>
                  </a:tcPr>
                </a:tc>
                <a:tc>
                  <a:txBody>
                    <a:bodyPr/>
                    <a:lstStyle/>
                    <a:p>
                      <a:pPr marL="0" algn="ctr" defTabSz="914400" rtl="0" eaLnBrk="1" fontAlgn="b" latinLnBrk="0" hangingPunct="1"/>
                      <a:r>
                        <a:rPr lang="en-US" sz="1800" b="1" i="0" u="none" strike="noStrike" kern="1200" dirty="0">
                          <a:solidFill>
                            <a:srgbClr val="000000"/>
                          </a:solidFill>
                          <a:effectLst/>
                          <a:latin typeface="Arial Narrow" panose="020B0606020202030204" pitchFamily="34" charset="0"/>
                          <a:ea typeface="+mn-ea"/>
                          <a:cs typeface="+mn-cs"/>
                        </a:rPr>
                        <a:t>Excluded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FF"/>
                    </a:solidFill>
                  </a:tcPr>
                </a:tc>
                <a:extLst>
                  <a:ext uri="{0D108BD9-81ED-4DB2-BD59-A6C34878D82A}">
                    <a16:rowId xmlns:a16="http://schemas.microsoft.com/office/drawing/2014/main" val="10004"/>
                  </a:ext>
                </a:extLst>
              </a:tr>
              <a:tr h="304800">
                <a:tc>
                  <a:txBody>
                    <a:bodyPr/>
                    <a:lstStyle/>
                    <a:p>
                      <a:pPr marL="0" algn="ctr" defTabSz="914400" rtl="0" eaLnBrk="1" fontAlgn="ctr" latinLnBrk="0" hangingPunct="1"/>
                      <a:r>
                        <a:rPr lang="en-US" sz="1800" b="1" i="0" u="none" strike="noStrike" kern="1200" dirty="0" smtClean="0">
                          <a:solidFill>
                            <a:srgbClr val="000000"/>
                          </a:solidFill>
                          <a:effectLst/>
                          <a:latin typeface="Arial Narrow" panose="020B0606020202030204" pitchFamily="34" charset="0"/>
                          <a:ea typeface="+mn-ea"/>
                          <a:cs typeface="+mn-cs"/>
                        </a:rPr>
                        <a:t>2016 Chapter 759/769</a:t>
                      </a:r>
                      <a:endParaRPr lang="en-US" sz="1800" b="1" i="0" u="none" strike="noStrike" kern="1200" dirty="0">
                        <a:solidFill>
                          <a:srgbClr val="000000"/>
                        </a:solidFill>
                        <a:effectLst/>
                        <a:latin typeface="Arial Narrow" panose="020B0606020202030204" pitchFamily="34" charset="0"/>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FF"/>
                    </a:solidFill>
                  </a:tcPr>
                </a:tc>
                <a:tc>
                  <a:txBody>
                    <a:bodyPr/>
                    <a:lstStyle/>
                    <a:p>
                      <a:pPr marL="0" algn="ctr" defTabSz="914400" rtl="0" eaLnBrk="1" fontAlgn="b" latinLnBrk="0" hangingPunct="1"/>
                      <a:r>
                        <a:rPr lang="en-US" sz="1800" b="1" i="0" u="none" strike="noStrike" kern="1200" dirty="0" smtClean="0">
                          <a:solidFill>
                            <a:srgbClr val="000000"/>
                          </a:solidFill>
                          <a:effectLst/>
                          <a:latin typeface="Arial Narrow" panose="020B0606020202030204" pitchFamily="34" charset="0"/>
                          <a:ea typeface="+mn-ea"/>
                          <a:cs typeface="+mn-cs"/>
                        </a:rPr>
                        <a:t>Excluded</a:t>
                      </a:r>
                      <a:endParaRPr lang="en-US" sz="1800" b="1" i="0" u="none" strike="noStrike" kern="1200" dirty="0">
                        <a:solidFill>
                          <a:srgbClr val="000000"/>
                        </a:solidFill>
                        <a:effectLst/>
                        <a:latin typeface="Arial Narrow" panose="020B0606020202030204" pitchFamily="34" charset="0"/>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FF"/>
                    </a:solidFill>
                  </a:tcPr>
                </a:tc>
                <a:extLst>
                  <a:ext uri="{0D108BD9-81ED-4DB2-BD59-A6C34878D82A}">
                    <a16:rowId xmlns:a16="http://schemas.microsoft.com/office/drawing/2014/main" val="10005"/>
                  </a:ext>
                </a:extLst>
              </a:tr>
              <a:tr h="304800">
                <a:tc>
                  <a:txBody>
                    <a:bodyPr/>
                    <a:lstStyle/>
                    <a:p>
                      <a:pPr marL="0" algn="ctr" defTabSz="914400" rtl="0" eaLnBrk="1" fontAlgn="ctr" latinLnBrk="0" hangingPunct="1"/>
                      <a:r>
                        <a:rPr lang="en-US" sz="1800" b="1" i="0" u="none" strike="noStrike" kern="1200" dirty="0" smtClean="0">
                          <a:solidFill>
                            <a:srgbClr val="000000"/>
                          </a:solidFill>
                          <a:effectLst/>
                          <a:latin typeface="Arial Narrow" panose="020B0606020202030204" pitchFamily="34" charset="0"/>
                          <a:ea typeface="+mn-ea"/>
                          <a:cs typeface="+mn-cs"/>
                        </a:rPr>
                        <a:t>2017 Chapter</a:t>
                      </a:r>
                      <a:r>
                        <a:rPr lang="en-US" sz="1800" b="1" i="0" u="none" strike="noStrike" kern="1200" baseline="0" dirty="0" smtClean="0">
                          <a:solidFill>
                            <a:srgbClr val="000000"/>
                          </a:solidFill>
                          <a:effectLst/>
                          <a:latin typeface="Arial Narrow" panose="020B0606020202030204" pitchFamily="34" charset="0"/>
                          <a:ea typeface="+mn-ea"/>
                          <a:cs typeface="+mn-cs"/>
                        </a:rPr>
                        <a:t> 836</a:t>
                      </a:r>
                      <a:endParaRPr lang="en-US" sz="1800" b="1" i="0" u="none" strike="noStrike" kern="1200" dirty="0">
                        <a:solidFill>
                          <a:srgbClr val="000000"/>
                        </a:solidFill>
                        <a:effectLst/>
                        <a:latin typeface="Arial Narrow" panose="020B0606020202030204" pitchFamily="34" charset="0"/>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FF"/>
                    </a:solidFill>
                  </a:tcPr>
                </a:tc>
                <a:tc>
                  <a:txBody>
                    <a:bodyPr/>
                    <a:lstStyle/>
                    <a:p>
                      <a:pPr marL="0" algn="ctr" defTabSz="914400" rtl="0" eaLnBrk="1" fontAlgn="b" latinLnBrk="0" hangingPunct="1"/>
                      <a:r>
                        <a:rPr lang="en-US" sz="1800" b="1" i="0" u="none" strike="noStrike" kern="1200" dirty="0" smtClean="0">
                          <a:solidFill>
                            <a:srgbClr val="000000"/>
                          </a:solidFill>
                          <a:effectLst/>
                          <a:latin typeface="Arial Narrow" panose="020B0606020202030204" pitchFamily="34" charset="0"/>
                          <a:ea typeface="+mn-ea"/>
                          <a:cs typeface="+mn-cs"/>
                        </a:rPr>
                        <a:t>Excluded</a:t>
                      </a:r>
                      <a:endParaRPr lang="en-US" sz="1800" b="1" i="0" u="none" strike="noStrike" kern="1200" dirty="0">
                        <a:solidFill>
                          <a:srgbClr val="000000"/>
                        </a:solidFill>
                        <a:effectLst/>
                        <a:latin typeface="Arial Narrow" panose="020B0606020202030204" pitchFamily="34" charset="0"/>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FF"/>
                    </a:solidFill>
                  </a:tcPr>
                </a:tc>
                <a:extLst>
                  <a:ext uri="{0D108BD9-81ED-4DB2-BD59-A6C34878D82A}">
                    <a16:rowId xmlns:a16="http://schemas.microsoft.com/office/drawing/2014/main" val="10006"/>
                  </a:ext>
                </a:extLst>
              </a:tr>
              <a:tr h="351388">
                <a:tc>
                  <a:txBody>
                    <a:bodyPr/>
                    <a:lstStyle/>
                    <a:p>
                      <a:pPr marL="0" algn="ctr" defTabSz="914400" rtl="0" eaLnBrk="1" fontAlgn="ctr" latinLnBrk="0" hangingPunct="1"/>
                      <a:r>
                        <a:rPr lang="en-US" sz="1800" b="1" i="0" u="none" strike="noStrike" kern="1200" dirty="0" smtClean="0">
                          <a:solidFill>
                            <a:srgbClr val="000000"/>
                          </a:solidFill>
                          <a:effectLst/>
                          <a:latin typeface="Arial Narrow" panose="020B0606020202030204" pitchFamily="34" charset="0"/>
                          <a:ea typeface="+mn-ea"/>
                          <a:cs typeface="+mn-cs"/>
                        </a:rPr>
                        <a:t>2018 Chapter 2</a:t>
                      </a:r>
                      <a:endParaRPr lang="en-US" sz="1800" b="1" i="0" u="none" strike="noStrike" kern="1200" dirty="0">
                        <a:solidFill>
                          <a:srgbClr val="000000"/>
                        </a:solidFill>
                        <a:effectLst/>
                        <a:latin typeface="Arial Narrow" panose="020B0606020202030204" pitchFamily="34" charset="0"/>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FF"/>
                    </a:solidFill>
                  </a:tcPr>
                </a:tc>
                <a:tc>
                  <a:txBody>
                    <a:bodyPr/>
                    <a:lstStyle/>
                    <a:p>
                      <a:pPr algn="ctr" fontAlgn="b"/>
                      <a:r>
                        <a:rPr lang="en-US" sz="1800" b="1" i="0" u="none" strike="noStrike" dirty="0" smtClean="0">
                          <a:solidFill>
                            <a:srgbClr val="000000"/>
                          </a:solidFill>
                          <a:effectLst/>
                          <a:latin typeface="Arial Narrow" panose="020B0606020202030204" pitchFamily="34" charset="0"/>
                        </a:rPr>
                        <a:t>Excluded</a:t>
                      </a:r>
                      <a:endParaRPr lang="en-US" sz="1800" b="1" i="0" u="none" strike="noStrike" dirty="0">
                        <a:solidFill>
                          <a:srgbClr val="000000"/>
                        </a:solidFill>
                        <a:effectLst/>
                        <a:latin typeface="Arial Narrow" panose="020B0606020202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FF"/>
                    </a:solidFill>
                  </a:tcPr>
                </a:tc>
                <a:extLst>
                  <a:ext uri="{0D108BD9-81ED-4DB2-BD59-A6C34878D82A}">
                    <a16:rowId xmlns:a16="http://schemas.microsoft.com/office/drawing/2014/main" val="10007"/>
                  </a:ext>
                </a:extLst>
              </a:tr>
              <a:tr h="351388">
                <a:tc>
                  <a:txBody>
                    <a:bodyPr/>
                    <a:lstStyle/>
                    <a:p>
                      <a:pPr marL="0" algn="ctr" defTabSz="914400" rtl="0" eaLnBrk="1" fontAlgn="ctr" latinLnBrk="0" hangingPunct="1"/>
                      <a:r>
                        <a:rPr lang="en-US" sz="1800" b="1" i="0" u="none" strike="noStrike" kern="1200" dirty="0" smtClean="0">
                          <a:solidFill>
                            <a:srgbClr val="000000"/>
                          </a:solidFill>
                          <a:effectLst/>
                          <a:latin typeface="Arial Narrow" panose="020B0606020202030204" pitchFamily="34" charset="0"/>
                          <a:ea typeface="+mn-ea"/>
                          <a:cs typeface="+mn-cs"/>
                        </a:rPr>
                        <a:t>2019 Chapter 854</a:t>
                      </a:r>
                      <a:endParaRPr lang="en-US" sz="1800" b="1" i="0" u="none" strike="noStrike" kern="1200" dirty="0">
                        <a:solidFill>
                          <a:srgbClr val="000000"/>
                        </a:solidFill>
                        <a:effectLst/>
                        <a:latin typeface="Arial Narrow" panose="020B0606020202030204" pitchFamily="34" charset="0"/>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FF"/>
                    </a:solidFill>
                  </a:tcPr>
                </a:tc>
                <a:tc>
                  <a:txBody>
                    <a:bodyPr/>
                    <a:lstStyle/>
                    <a:p>
                      <a:pPr algn="ctr" fontAlgn="b"/>
                      <a:r>
                        <a:rPr lang="en-US" sz="1800" b="1" i="0" u="none" strike="noStrike" dirty="0" smtClean="0">
                          <a:solidFill>
                            <a:srgbClr val="000000"/>
                          </a:solidFill>
                          <a:effectLst/>
                          <a:latin typeface="Arial Narrow" panose="020B0606020202030204" pitchFamily="34" charset="0"/>
                        </a:rPr>
                        <a:t>Excluded</a:t>
                      </a:r>
                      <a:endParaRPr lang="en-US" sz="1800" b="1" i="0" u="none" strike="noStrike" dirty="0">
                        <a:solidFill>
                          <a:srgbClr val="000000"/>
                        </a:solidFill>
                        <a:effectLst/>
                        <a:latin typeface="Arial Narrow" panose="020B0606020202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FF"/>
                    </a:solidFill>
                  </a:tcPr>
                </a:tc>
                <a:extLst>
                  <a:ext uri="{0D108BD9-81ED-4DB2-BD59-A6C34878D82A}">
                    <a16:rowId xmlns:a16="http://schemas.microsoft.com/office/drawing/2014/main" val="3776550644"/>
                  </a:ext>
                </a:extLst>
              </a:tr>
            </a:tbl>
          </a:graphicData>
        </a:graphic>
      </p:graphicFrame>
    </p:spTree>
    <p:extLst>
      <p:ext uri="{BB962C8B-B14F-4D97-AF65-F5344CB8AC3E}">
        <p14:creationId xmlns:p14="http://schemas.microsoft.com/office/powerpoint/2010/main" val="679055690"/>
      </p:ext>
    </p:extLst>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a:xfrm>
            <a:off x="-228600" y="76200"/>
            <a:ext cx="10515600" cy="1042988"/>
          </a:xfrm>
        </p:spPr>
        <p:txBody>
          <a:bodyPr vert="horz" lIns="91440" tIns="45720" rIns="91440" bIns="45720" rtlCol="0" anchor="ctr">
            <a:noAutofit/>
          </a:bodyPr>
          <a:lstStyle/>
          <a:p>
            <a:pPr marL="342900" indent="-342900">
              <a:lnSpc>
                <a:spcPct val="150000"/>
              </a:lnSpc>
            </a:pPr>
            <a:r>
              <a:rPr lang="en-US" b="1" dirty="0">
                <a:solidFill>
                  <a:srgbClr val="800080"/>
                </a:solidFill>
                <a:effectLst>
                  <a:outerShdw blurRad="38100" dist="38100" dir="2700000" algn="tl">
                    <a:srgbClr val="000000">
                      <a:alpha val="43137"/>
                    </a:srgbClr>
                  </a:outerShdw>
                </a:effectLst>
                <a:latin typeface="Arial Narrow" panose="020B0606020202030204" pitchFamily="34" charset="0"/>
              </a:rPr>
              <a:t>Equipment </a:t>
            </a:r>
            <a:r>
              <a:rPr lang="en-US" b="1" dirty="0" smtClean="0">
                <a:solidFill>
                  <a:srgbClr val="800080"/>
                </a:solidFill>
                <a:effectLst>
                  <a:outerShdw blurRad="38100" dist="38100" dir="2700000" algn="tl">
                    <a:srgbClr val="000000">
                      <a:alpha val="43137"/>
                    </a:srgbClr>
                  </a:outerShdw>
                </a:effectLst>
                <a:latin typeface="Arial Narrow" panose="020B0606020202030204" pitchFamily="34" charset="0"/>
              </a:rPr>
              <a:t>Cont’d </a:t>
            </a:r>
            <a:endParaRPr lang="en-US" b="1" dirty="0">
              <a:solidFill>
                <a:srgbClr val="800080"/>
              </a:solidFill>
              <a:effectLst>
                <a:outerShdw blurRad="38100" dist="38100" dir="2700000" algn="tl">
                  <a:srgbClr val="000000">
                    <a:alpha val="43137"/>
                  </a:srgbClr>
                </a:outerShdw>
              </a:effectLst>
              <a:latin typeface="Arial Narrow" panose="020B0606020202030204" pitchFamily="34" charset="0"/>
            </a:endParaRPr>
          </a:p>
        </p:txBody>
      </p:sp>
      <p:sp>
        <p:nvSpPr>
          <p:cNvPr id="262147" name="Rectangle 3"/>
          <p:cNvSpPr>
            <a:spLocks noGrp="1" noChangeArrowheads="1"/>
          </p:cNvSpPr>
          <p:nvPr>
            <p:ph idx="1"/>
          </p:nvPr>
        </p:nvSpPr>
        <p:spPr>
          <a:xfrm>
            <a:off x="838200" y="1295400"/>
            <a:ext cx="8763000" cy="4495800"/>
          </a:xfrm>
        </p:spPr>
        <p:txBody>
          <a:bodyPr>
            <a:normAutofit fontScale="92500" lnSpcReduction="10000"/>
          </a:bodyPr>
          <a:lstStyle/>
          <a:p>
            <a:pPr>
              <a:lnSpc>
                <a:spcPct val="90000"/>
              </a:lnSpc>
              <a:spcBef>
                <a:spcPts val="0"/>
              </a:spcBef>
              <a:spcAft>
                <a:spcPts val="600"/>
              </a:spcAft>
              <a:buFontTx/>
              <a:buNone/>
            </a:pPr>
            <a:r>
              <a:rPr lang="en-US" dirty="0" smtClean="0">
                <a:solidFill>
                  <a:srgbClr val="800080"/>
                </a:solidFill>
              </a:rPr>
              <a:t>Process</a:t>
            </a:r>
          </a:p>
          <a:p>
            <a:pPr>
              <a:spcBef>
                <a:spcPct val="0"/>
              </a:spcBef>
            </a:pPr>
            <a:r>
              <a:rPr lang="en-US" sz="2400" dirty="0"/>
              <a:t>DPB will </a:t>
            </a:r>
            <a:r>
              <a:rPr lang="en-US" sz="2400" dirty="0" smtClean="0"/>
              <a:t>NOT </a:t>
            </a:r>
            <a:r>
              <a:rPr lang="en-US" sz="2400" dirty="0"/>
              <a:t>initiate a request for equipment funding – it is the responsibility of the agency to submit a </a:t>
            </a:r>
            <a:r>
              <a:rPr lang="en-US" sz="2400" dirty="0" smtClean="0"/>
              <a:t>request</a:t>
            </a:r>
          </a:p>
          <a:p>
            <a:pPr marL="0" indent="0">
              <a:spcBef>
                <a:spcPct val="0"/>
              </a:spcBef>
              <a:buNone/>
            </a:pPr>
            <a:endParaRPr lang="en-US" sz="2400" dirty="0"/>
          </a:p>
          <a:p>
            <a:pPr>
              <a:spcBef>
                <a:spcPct val="0"/>
              </a:spcBef>
            </a:pPr>
            <a:r>
              <a:rPr lang="en-US" sz="2400" dirty="0" smtClean="0"/>
              <a:t>Agencies </a:t>
            </a:r>
            <a:r>
              <a:rPr lang="en-US" sz="2400" dirty="0"/>
              <a:t>need to judge the timing of the request for equipment in accordance with the anticipated completion date for the project (this is also true for stand alone projects that require </a:t>
            </a:r>
            <a:r>
              <a:rPr lang="en-US" sz="2400" dirty="0" smtClean="0"/>
              <a:t>FF&amp;E)</a:t>
            </a:r>
          </a:p>
          <a:p>
            <a:pPr marL="0" indent="0">
              <a:spcBef>
                <a:spcPct val="0"/>
              </a:spcBef>
              <a:buNone/>
            </a:pPr>
            <a:endParaRPr lang="en-US" sz="2400" dirty="0" smtClean="0"/>
          </a:p>
          <a:p>
            <a:pPr>
              <a:spcBef>
                <a:spcPct val="0"/>
              </a:spcBef>
            </a:pPr>
            <a:r>
              <a:rPr lang="en-US" sz="2400" dirty="0" smtClean="0"/>
              <a:t>DPB will not recommend funding equipment unless it needs to become available within 6-9 months of project completion</a:t>
            </a:r>
          </a:p>
          <a:p>
            <a:pPr marL="0" indent="0">
              <a:spcBef>
                <a:spcPct val="0"/>
              </a:spcBef>
              <a:buNone/>
            </a:pPr>
            <a:endParaRPr lang="en-US" sz="2400" dirty="0" smtClean="0"/>
          </a:p>
          <a:p>
            <a:pPr>
              <a:spcBef>
                <a:spcPct val="0"/>
              </a:spcBef>
            </a:pPr>
            <a:r>
              <a:rPr lang="en-US" sz="2400" dirty="0" smtClean="0"/>
              <a:t>DPB will base its funding recommendation on the amount identified in the DEB funding report; if agency request exceeds that amount, it must provide justification</a:t>
            </a:r>
          </a:p>
          <a:p>
            <a:pPr>
              <a:lnSpc>
                <a:spcPct val="90000"/>
              </a:lnSpc>
              <a:buFontTx/>
              <a:buNone/>
            </a:pPr>
            <a:endParaRPr lang="en-US" sz="2400" dirty="0" smtClean="0">
              <a:solidFill>
                <a:srgbClr val="800080"/>
              </a:solidFill>
            </a:endParaRPr>
          </a:p>
          <a:p>
            <a:pPr>
              <a:lnSpc>
                <a:spcPct val="90000"/>
              </a:lnSpc>
            </a:pPr>
            <a:endParaRPr lang="en-US" dirty="0" smtClean="0">
              <a:solidFill>
                <a:srgbClr val="800080"/>
              </a:solidFill>
            </a:endParaRPr>
          </a:p>
          <a:p>
            <a:pPr>
              <a:lnSpc>
                <a:spcPct val="90000"/>
              </a:lnSpc>
              <a:spcBef>
                <a:spcPct val="0"/>
              </a:spcBef>
            </a:pPr>
            <a:endParaRPr lang="en-US" sz="2400" dirty="0" smtClean="0"/>
          </a:p>
          <a:p>
            <a:pPr>
              <a:lnSpc>
                <a:spcPct val="90000"/>
              </a:lnSpc>
              <a:spcBef>
                <a:spcPct val="0"/>
              </a:spcBef>
            </a:pPr>
            <a:endParaRPr lang="en-US" sz="2400" dirty="0" smtClean="0"/>
          </a:p>
        </p:txBody>
      </p:sp>
      <p:sp>
        <p:nvSpPr>
          <p:cNvPr id="6" name="Slide Number Placeholder 5"/>
          <p:cNvSpPr>
            <a:spLocks noGrp="1"/>
          </p:cNvSpPr>
          <p:nvPr>
            <p:ph type="sldNum" sz="quarter" idx="12"/>
          </p:nvPr>
        </p:nvSpPr>
        <p:spPr/>
        <p:txBody>
          <a:bodyPr/>
          <a:lstStyle/>
          <a:p>
            <a:pPr>
              <a:defRPr/>
            </a:pPr>
            <a:fld id="{795B77E9-51A3-439A-9BBD-ECC7C1EEF567}" type="slidenum">
              <a:rPr lang="en-US" smtClean="0"/>
              <a:pPr>
                <a:defRPr/>
              </a:pPr>
              <a:t>18</a:t>
            </a:fld>
            <a:endParaRPr lang="en-US" dirty="0"/>
          </a:p>
        </p:txBody>
      </p:sp>
    </p:spTree>
    <p:extLst>
      <p:ext uri="{BB962C8B-B14F-4D97-AF65-F5344CB8AC3E}">
        <p14:creationId xmlns:p14="http://schemas.microsoft.com/office/powerpoint/2010/main" val="132595853"/>
      </p:ext>
    </p:extLst>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762000" y="1524000"/>
            <a:ext cx="6324600" cy="3581400"/>
          </a:xfrm>
        </p:spPr>
        <p:txBody>
          <a:bodyPr>
            <a:normAutofit fontScale="90000"/>
          </a:bodyPr>
          <a:lstStyle/>
          <a:p>
            <a:pPr algn="l">
              <a:defRPr/>
            </a:pPr>
            <a:r>
              <a:rPr lang="en-US" dirty="0" smtClean="0">
                <a:latin typeface="Calibri headings"/>
              </a:rPr>
              <a:t>Other Projects:</a:t>
            </a:r>
            <a:br>
              <a:rPr lang="en-US" dirty="0" smtClean="0">
                <a:latin typeface="Calibri headings"/>
              </a:rPr>
            </a:br>
            <a:r>
              <a:rPr lang="en-US" sz="3600" dirty="0" smtClean="0">
                <a:solidFill>
                  <a:srgbClr val="800080"/>
                </a:solidFill>
              </a:rPr>
              <a:t>Non-pool </a:t>
            </a:r>
            <a:br>
              <a:rPr lang="en-US" sz="3600" dirty="0" smtClean="0">
                <a:solidFill>
                  <a:srgbClr val="800080"/>
                </a:solidFill>
              </a:rPr>
            </a:br>
            <a:r>
              <a:rPr lang="en-US" sz="3600" dirty="0" smtClean="0">
                <a:solidFill>
                  <a:srgbClr val="800080"/>
                </a:solidFill>
              </a:rPr>
              <a:t>Maintenance Reserve </a:t>
            </a:r>
            <a:br>
              <a:rPr lang="en-US" sz="3600" dirty="0" smtClean="0">
                <a:solidFill>
                  <a:srgbClr val="800080"/>
                </a:solidFill>
              </a:rPr>
            </a:br>
            <a:r>
              <a:rPr lang="en-US" sz="3600" dirty="0" smtClean="0">
                <a:solidFill>
                  <a:srgbClr val="800080"/>
                </a:solidFill>
              </a:rPr>
              <a:t>Capital leases </a:t>
            </a:r>
            <a:br>
              <a:rPr lang="en-US" sz="3600" dirty="0" smtClean="0">
                <a:solidFill>
                  <a:srgbClr val="800080"/>
                </a:solidFill>
              </a:rPr>
            </a:br>
            <a:r>
              <a:rPr lang="en-US" sz="3600" dirty="0" smtClean="0">
                <a:solidFill>
                  <a:srgbClr val="800080"/>
                </a:solidFill>
              </a:rPr>
              <a:t>Emergencies </a:t>
            </a:r>
            <a:br>
              <a:rPr lang="en-US" sz="3600" dirty="0" smtClean="0">
                <a:solidFill>
                  <a:srgbClr val="800080"/>
                </a:solidFill>
              </a:rPr>
            </a:br>
            <a:r>
              <a:rPr lang="en-US" sz="3600" dirty="0" smtClean="0">
                <a:solidFill>
                  <a:srgbClr val="800080"/>
                </a:solidFill>
              </a:rPr>
              <a:t>ESCOs</a:t>
            </a:r>
            <a:r>
              <a:rPr lang="en-US" dirty="0">
                <a:latin typeface="Arial Narrow" panose="020B0606020202030204" pitchFamily="34" charset="0"/>
              </a:rPr>
              <a:t/>
            </a:r>
            <a:br>
              <a:rPr lang="en-US" dirty="0">
                <a:latin typeface="Arial Narrow" panose="020B0606020202030204" pitchFamily="34" charset="0"/>
              </a:rPr>
            </a:br>
            <a:endParaRPr lang="en-US" dirty="0">
              <a:solidFill>
                <a:srgbClr val="800080"/>
              </a:solidFill>
            </a:endParaRPr>
          </a:p>
        </p:txBody>
      </p:sp>
      <p:sp>
        <p:nvSpPr>
          <p:cNvPr id="7172" name="Rectangle 7"/>
          <p:cNvSpPr>
            <a:spLocks noChangeArrowheads="1"/>
          </p:cNvSpPr>
          <p:nvPr/>
        </p:nvSpPr>
        <p:spPr bwMode="auto">
          <a:xfrm>
            <a:off x="381000" y="381000"/>
            <a:ext cx="9296400" cy="228600"/>
          </a:xfrm>
          <a:prstGeom prst="rect">
            <a:avLst/>
          </a:prstGeom>
          <a:solidFill>
            <a:schemeClr val="accent1"/>
          </a:solidFill>
          <a:ln w="9525" algn="ctr">
            <a:solidFill>
              <a:schemeClr val="tx1"/>
            </a:solidFill>
            <a:round/>
            <a:headEnd/>
            <a:tailEnd/>
          </a:ln>
        </p:spPr>
        <p:txBody>
          <a:bodyPr/>
          <a:lstStyle/>
          <a:p>
            <a:pPr eaLnBrk="0" hangingPunct="0"/>
            <a:endParaRPr lang="en-US" dirty="0"/>
          </a:p>
        </p:txBody>
      </p:sp>
      <p:sp>
        <p:nvSpPr>
          <p:cNvPr id="7173" name="Rectangle 8"/>
          <p:cNvSpPr>
            <a:spLocks noChangeArrowheads="1"/>
          </p:cNvSpPr>
          <p:nvPr/>
        </p:nvSpPr>
        <p:spPr bwMode="auto">
          <a:xfrm>
            <a:off x="381000" y="5334000"/>
            <a:ext cx="9296400" cy="228600"/>
          </a:xfrm>
          <a:prstGeom prst="rect">
            <a:avLst/>
          </a:prstGeom>
          <a:solidFill>
            <a:schemeClr val="accent1"/>
          </a:solidFill>
          <a:ln w="9525" algn="ctr">
            <a:solidFill>
              <a:schemeClr val="tx1"/>
            </a:solidFill>
            <a:round/>
            <a:headEnd/>
            <a:tailEnd/>
          </a:ln>
        </p:spPr>
        <p:txBody>
          <a:bodyPr/>
          <a:lstStyle/>
          <a:p>
            <a:pPr eaLnBrk="0" hangingPunct="0"/>
            <a:endParaRPr lang="en-US" dirty="0"/>
          </a:p>
        </p:txBody>
      </p:sp>
      <p:pic>
        <p:nvPicPr>
          <p:cNvPr id="6148" name="Picture 4"/>
          <p:cNvPicPr>
            <a:picLocks noChangeAspect="1" noChangeArrowheads="1"/>
          </p:cNvPicPr>
          <p:nvPr/>
        </p:nvPicPr>
        <p:blipFill>
          <a:blip r:embed="rId3">
            <a:lum contrast="40000"/>
            <a:extLst>
              <a:ext uri="{28A0092B-C50C-407E-A947-70E740481C1C}">
                <a14:useLocalDpi xmlns:a14="http://schemas.microsoft.com/office/drawing/2010/main" val="0"/>
              </a:ext>
            </a:extLst>
          </a:blip>
          <a:srcRect/>
          <a:stretch>
            <a:fillRect/>
          </a:stretch>
        </p:blipFill>
        <p:spPr bwMode="auto">
          <a:xfrm>
            <a:off x="5638800" y="1905000"/>
            <a:ext cx="3270598" cy="2209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06590D4A-2123-4F30-AC47-97CAA5D3AC89}" type="slidenum">
              <a:rPr lang="en-US" smtClean="0"/>
              <a:pPr>
                <a:defRPr/>
              </a:pPr>
              <a:t>19</a:t>
            </a:fld>
            <a:endParaRPr lang="en-US" dirty="0"/>
          </a:p>
        </p:txBody>
      </p:sp>
    </p:spTree>
    <p:extLst>
      <p:ext uri="{BB962C8B-B14F-4D97-AF65-F5344CB8AC3E}">
        <p14:creationId xmlns:p14="http://schemas.microsoft.com/office/powerpoint/2010/main" val="864446635"/>
      </p:ext>
    </p:extLst>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2" name="Rectangle 7"/>
          <p:cNvSpPr>
            <a:spLocks noChangeArrowheads="1"/>
          </p:cNvSpPr>
          <p:nvPr/>
        </p:nvSpPr>
        <p:spPr bwMode="auto">
          <a:xfrm>
            <a:off x="381000" y="381000"/>
            <a:ext cx="9296400" cy="228600"/>
          </a:xfrm>
          <a:prstGeom prst="rect">
            <a:avLst/>
          </a:prstGeom>
          <a:solidFill>
            <a:schemeClr val="accent1"/>
          </a:solidFill>
          <a:ln w="9525" algn="ctr">
            <a:solidFill>
              <a:schemeClr val="tx1"/>
            </a:solidFill>
            <a:round/>
            <a:headEnd/>
            <a:tailEnd/>
          </a:ln>
        </p:spPr>
        <p:txBody>
          <a:bodyPr/>
          <a:lstStyle/>
          <a:p>
            <a:pPr eaLnBrk="0" hangingPunct="0"/>
            <a:endParaRPr lang="en-US" dirty="0"/>
          </a:p>
        </p:txBody>
      </p:sp>
      <p:sp>
        <p:nvSpPr>
          <p:cNvPr id="7173" name="Rectangle 8"/>
          <p:cNvSpPr>
            <a:spLocks noChangeArrowheads="1"/>
          </p:cNvSpPr>
          <p:nvPr/>
        </p:nvSpPr>
        <p:spPr bwMode="auto">
          <a:xfrm>
            <a:off x="381000" y="5334000"/>
            <a:ext cx="9296400" cy="228600"/>
          </a:xfrm>
          <a:prstGeom prst="rect">
            <a:avLst/>
          </a:prstGeom>
          <a:solidFill>
            <a:schemeClr val="accent1"/>
          </a:solidFill>
          <a:ln w="9525" algn="ctr">
            <a:solidFill>
              <a:schemeClr val="tx1"/>
            </a:solidFill>
            <a:round/>
            <a:headEnd/>
            <a:tailEnd/>
          </a:ln>
        </p:spPr>
        <p:txBody>
          <a:bodyPr/>
          <a:lstStyle/>
          <a:p>
            <a:pPr eaLnBrk="0" hangingPunct="0"/>
            <a:endParaRPr lang="en-US" dirty="0"/>
          </a:p>
        </p:txBody>
      </p:sp>
      <p:sp>
        <p:nvSpPr>
          <p:cNvPr id="6" name="Rectangle 2"/>
          <p:cNvSpPr txBox="1">
            <a:spLocks noChangeArrowheads="1"/>
          </p:cNvSpPr>
          <p:nvPr/>
        </p:nvSpPr>
        <p:spPr>
          <a:xfrm>
            <a:off x="457200" y="1295400"/>
            <a:ext cx="9273987" cy="373380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Bef>
                <a:spcPts val="600"/>
              </a:spcBef>
              <a:spcAft>
                <a:spcPts val="0"/>
              </a:spcAft>
              <a:defRPr/>
            </a:pPr>
            <a:r>
              <a:rPr lang="en-US" u="sng" dirty="0" smtClean="0">
                <a:effectLst>
                  <a:outerShdw blurRad="38100" dist="38100" dir="2700000" algn="tl">
                    <a:srgbClr val="000000">
                      <a:alpha val="43137"/>
                    </a:srgbClr>
                  </a:outerShdw>
                </a:effectLst>
                <a:latin typeface="Calibri headings"/>
              </a:rPr>
              <a:t>Training Objectives:</a:t>
            </a:r>
          </a:p>
          <a:p>
            <a:pPr algn="l" fontAlgn="auto">
              <a:lnSpc>
                <a:spcPct val="150000"/>
              </a:lnSpc>
              <a:spcBef>
                <a:spcPts val="600"/>
              </a:spcBef>
              <a:spcAft>
                <a:spcPts val="0"/>
              </a:spcAft>
              <a:defRPr/>
            </a:pPr>
            <a:r>
              <a:rPr lang="en-US" sz="1200" dirty="0" smtClean="0">
                <a:effectLst>
                  <a:outerShdw blurRad="38100" dist="38100" dir="2700000" algn="tl">
                    <a:srgbClr val="000000">
                      <a:alpha val="43137"/>
                    </a:srgbClr>
                  </a:outerShdw>
                </a:effectLst>
                <a:latin typeface="Calibri headings"/>
              </a:rPr>
              <a:t> </a:t>
            </a:r>
            <a:r>
              <a:rPr lang="en-US" dirty="0" smtClean="0">
                <a:effectLst>
                  <a:outerShdw blurRad="38100" dist="38100" dir="2700000" algn="tl">
                    <a:srgbClr val="000000">
                      <a:alpha val="43137"/>
                    </a:srgbClr>
                  </a:outerShdw>
                </a:effectLst>
                <a:latin typeface="Calibri headings"/>
              </a:rPr>
              <a:t/>
            </a:r>
            <a:br>
              <a:rPr lang="en-US" dirty="0" smtClean="0">
                <a:effectLst>
                  <a:outerShdw blurRad="38100" dist="38100" dir="2700000" algn="tl">
                    <a:srgbClr val="000000">
                      <a:alpha val="43137"/>
                    </a:srgbClr>
                  </a:outerShdw>
                </a:effectLst>
                <a:latin typeface="Calibri headings"/>
              </a:rPr>
            </a:br>
            <a:r>
              <a:rPr lang="en-US" sz="3800" dirty="0">
                <a:solidFill>
                  <a:srgbClr val="800080"/>
                </a:solidFill>
                <a:effectLst>
                  <a:outerShdw blurRad="38100" dist="38100" dir="2700000" algn="tl">
                    <a:srgbClr val="000000">
                      <a:alpha val="43137"/>
                    </a:srgbClr>
                  </a:outerShdw>
                </a:effectLst>
              </a:rPr>
              <a:t>- </a:t>
            </a:r>
            <a:r>
              <a:rPr lang="en-US" sz="3800" dirty="0" smtClean="0">
                <a:solidFill>
                  <a:srgbClr val="800080"/>
                </a:solidFill>
                <a:effectLst>
                  <a:outerShdw blurRad="38100" dist="38100" dir="2700000" algn="tl">
                    <a:srgbClr val="000000">
                      <a:alpha val="43137"/>
                    </a:srgbClr>
                  </a:outerShdw>
                </a:effectLst>
              </a:rPr>
              <a:t>Awareness of Present Capital Environment</a:t>
            </a:r>
            <a:br>
              <a:rPr lang="en-US" sz="3800" dirty="0" smtClean="0">
                <a:solidFill>
                  <a:srgbClr val="800080"/>
                </a:solidFill>
                <a:effectLst>
                  <a:outerShdw blurRad="38100" dist="38100" dir="2700000" algn="tl">
                    <a:srgbClr val="000000">
                      <a:alpha val="43137"/>
                    </a:srgbClr>
                  </a:outerShdw>
                </a:effectLst>
              </a:rPr>
            </a:br>
            <a:r>
              <a:rPr lang="en-US" sz="3800" dirty="0" smtClean="0">
                <a:solidFill>
                  <a:srgbClr val="800080"/>
                </a:solidFill>
                <a:effectLst>
                  <a:outerShdw blurRad="38100" dist="38100" dir="2700000" algn="tl">
                    <a:srgbClr val="000000">
                      <a:alpha val="43137"/>
                    </a:srgbClr>
                  </a:outerShdw>
                </a:effectLst>
              </a:rPr>
              <a:t>- Understanding of DPB Procedures on Capital</a:t>
            </a:r>
            <a:r>
              <a:rPr lang="en-US" sz="4000" dirty="0" smtClean="0">
                <a:effectLst>
                  <a:outerShdw blurRad="38100" dist="38100" dir="2700000" algn="tl">
                    <a:srgbClr val="000000">
                      <a:alpha val="43137"/>
                    </a:srgbClr>
                  </a:outerShdw>
                </a:effectLst>
                <a:latin typeface="Arial Narrow" panose="020B0606020202030204" pitchFamily="34" charset="0"/>
              </a:rPr>
              <a:t/>
            </a:r>
            <a:br>
              <a:rPr lang="en-US" sz="4000" dirty="0" smtClean="0">
                <a:effectLst>
                  <a:outerShdw blurRad="38100" dist="38100" dir="2700000" algn="tl">
                    <a:srgbClr val="000000">
                      <a:alpha val="43137"/>
                    </a:srgbClr>
                  </a:outerShdw>
                </a:effectLst>
                <a:latin typeface="Arial Narrow" panose="020B0606020202030204" pitchFamily="34" charset="0"/>
              </a:rPr>
            </a:br>
            <a:endParaRPr lang="en-US" sz="4000" dirty="0">
              <a:solidFill>
                <a:srgbClr val="80008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pPr>
              <a:defRPr/>
            </a:pPr>
            <a:fld id="{06590D4A-2123-4F30-AC47-97CAA5D3AC89}" type="slidenum">
              <a:rPr lang="en-US" smtClean="0"/>
              <a:pPr>
                <a:defRPr/>
              </a:pPr>
              <a:t>2</a:t>
            </a:fld>
            <a:endParaRPr lang="en-US" dirty="0"/>
          </a:p>
        </p:txBody>
      </p:sp>
    </p:spTree>
    <p:extLst>
      <p:ext uri="{BB962C8B-B14F-4D97-AF65-F5344CB8AC3E}">
        <p14:creationId xmlns:p14="http://schemas.microsoft.com/office/powerpoint/2010/main" val="3078668852"/>
      </p:ext>
    </p:extLst>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a:xfrm>
            <a:off x="-228600" y="76200"/>
            <a:ext cx="10515600" cy="1042988"/>
          </a:xfrm>
        </p:spPr>
        <p:txBody>
          <a:bodyPr vert="horz" lIns="91440" tIns="45720" rIns="91440" bIns="45720" rtlCol="0" anchor="ctr">
            <a:noAutofit/>
          </a:bodyPr>
          <a:lstStyle/>
          <a:p>
            <a:pPr marL="342900" indent="-342900">
              <a:lnSpc>
                <a:spcPct val="150000"/>
              </a:lnSpc>
            </a:pPr>
            <a:r>
              <a:rPr lang="en-US" b="1" dirty="0" smtClean="0">
                <a:solidFill>
                  <a:srgbClr val="800080"/>
                </a:solidFill>
                <a:effectLst>
                  <a:outerShdw blurRad="38100" dist="38100" dir="2700000" algn="tl">
                    <a:srgbClr val="000000">
                      <a:alpha val="43137"/>
                    </a:srgbClr>
                  </a:outerShdw>
                </a:effectLst>
                <a:latin typeface="Arial Narrow" panose="020B0606020202030204" pitchFamily="34" charset="0"/>
              </a:rPr>
              <a:t>Non-pool capital projects </a:t>
            </a:r>
            <a:endParaRPr lang="en-US" b="1" dirty="0">
              <a:solidFill>
                <a:srgbClr val="800080"/>
              </a:solidFill>
              <a:effectLst>
                <a:outerShdw blurRad="38100" dist="38100" dir="2700000" algn="tl">
                  <a:srgbClr val="000000">
                    <a:alpha val="43137"/>
                  </a:srgbClr>
                </a:outerShdw>
              </a:effectLst>
              <a:latin typeface="Arial Narrow" panose="020B0606020202030204" pitchFamily="34" charset="0"/>
            </a:endParaRPr>
          </a:p>
        </p:txBody>
      </p:sp>
      <p:sp>
        <p:nvSpPr>
          <p:cNvPr id="262147" name="Rectangle 3"/>
          <p:cNvSpPr>
            <a:spLocks noGrp="1" noChangeArrowheads="1"/>
          </p:cNvSpPr>
          <p:nvPr>
            <p:ph idx="1"/>
          </p:nvPr>
        </p:nvSpPr>
        <p:spPr>
          <a:xfrm>
            <a:off x="990600" y="1143000"/>
            <a:ext cx="8153400" cy="914400"/>
          </a:xfrm>
        </p:spPr>
        <p:txBody>
          <a:bodyPr>
            <a:normAutofit/>
          </a:bodyPr>
          <a:lstStyle/>
          <a:p>
            <a:pPr>
              <a:lnSpc>
                <a:spcPct val="90000"/>
              </a:lnSpc>
              <a:buFontTx/>
              <a:buNone/>
            </a:pPr>
            <a:r>
              <a:rPr lang="en-US" dirty="0" smtClean="0"/>
              <a:t>Projects not subject to pool process include:</a:t>
            </a:r>
          </a:p>
          <a:p>
            <a:pPr>
              <a:lnSpc>
                <a:spcPct val="90000"/>
              </a:lnSpc>
              <a:spcBef>
                <a:spcPct val="0"/>
              </a:spcBef>
            </a:pPr>
            <a:endParaRPr lang="en-US" sz="2400" dirty="0" smtClean="0"/>
          </a:p>
        </p:txBody>
      </p:sp>
      <p:sp>
        <p:nvSpPr>
          <p:cNvPr id="6" name="Slide Number Placeholder 5"/>
          <p:cNvSpPr>
            <a:spLocks noGrp="1"/>
          </p:cNvSpPr>
          <p:nvPr>
            <p:ph type="sldNum" sz="quarter" idx="12"/>
          </p:nvPr>
        </p:nvSpPr>
        <p:spPr/>
        <p:txBody>
          <a:bodyPr/>
          <a:lstStyle/>
          <a:p>
            <a:pPr>
              <a:defRPr/>
            </a:pPr>
            <a:fld id="{795B77E9-51A3-439A-9BBD-ECC7C1EEF567}" type="slidenum">
              <a:rPr lang="en-US" smtClean="0"/>
              <a:pPr>
                <a:defRPr/>
              </a:pPr>
              <a:t>20</a:t>
            </a:fld>
            <a:endParaRPr lang="en-US" dirty="0"/>
          </a:p>
        </p:txBody>
      </p:sp>
      <p:graphicFrame>
        <p:nvGraphicFramePr>
          <p:cNvPr id="3" name="Diagram 2"/>
          <p:cNvGraphicFramePr/>
          <p:nvPr>
            <p:extLst>
              <p:ext uri="{D42A27DB-BD31-4B8C-83A1-F6EECF244321}">
                <p14:modId xmlns:p14="http://schemas.microsoft.com/office/powerpoint/2010/main" val="3900449801"/>
              </p:ext>
            </p:extLst>
          </p:nvPr>
        </p:nvGraphicFramePr>
        <p:xfrm>
          <a:off x="762000" y="1752600"/>
          <a:ext cx="830580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Rectangle 3"/>
          <p:cNvSpPr txBox="1">
            <a:spLocks noChangeArrowheads="1"/>
          </p:cNvSpPr>
          <p:nvPr/>
        </p:nvSpPr>
        <p:spPr>
          <a:xfrm>
            <a:off x="457200" y="4724400"/>
            <a:ext cx="9250362" cy="1295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Bef>
                <a:spcPct val="0"/>
              </a:spcBef>
              <a:spcAft>
                <a:spcPts val="0"/>
              </a:spcAft>
            </a:pPr>
            <a:r>
              <a:rPr lang="en-US" sz="2200" dirty="0" smtClean="0"/>
              <a:t>Up to 20% will be allotted for A&amp;E (architectural and engineering services), with balance allotted after construction contract awarded</a:t>
            </a:r>
          </a:p>
          <a:p>
            <a:pPr fontAlgn="auto">
              <a:lnSpc>
                <a:spcPct val="90000"/>
              </a:lnSpc>
              <a:spcAft>
                <a:spcPts val="0"/>
              </a:spcAft>
              <a:buFontTx/>
              <a:buNone/>
            </a:pPr>
            <a:endParaRPr lang="en-US" dirty="0" smtClean="0">
              <a:solidFill>
                <a:srgbClr val="800080"/>
              </a:solidFill>
            </a:endParaRPr>
          </a:p>
          <a:p>
            <a:pPr fontAlgn="auto">
              <a:lnSpc>
                <a:spcPct val="90000"/>
              </a:lnSpc>
              <a:spcAft>
                <a:spcPts val="0"/>
              </a:spcAft>
            </a:pPr>
            <a:endParaRPr lang="en-US" dirty="0" smtClean="0">
              <a:solidFill>
                <a:srgbClr val="800080"/>
              </a:solidFill>
            </a:endParaRPr>
          </a:p>
          <a:p>
            <a:pPr fontAlgn="auto">
              <a:lnSpc>
                <a:spcPct val="90000"/>
              </a:lnSpc>
              <a:spcBef>
                <a:spcPct val="0"/>
              </a:spcBef>
              <a:spcAft>
                <a:spcPts val="0"/>
              </a:spcAft>
            </a:pPr>
            <a:endParaRPr lang="en-US" sz="2400" dirty="0" smtClean="0"/>
          </a:p>
          <a:p>
            <a:pPr fontAlgn="auto">
              <a:lnSpc>
                <a:spcPct val="90000"/>
              </a:lnSpc>
              <a:spcBef>
                <a:spcPct val="0"/>
              </a:spcBef>
              <a:spcAft>
                <a:spcPts val="0"/>
              </a:spcAft>
            </a:pPr>
            <a:endParaRPr lang="en-US" sz="2400" dirty="0" smtClean="0"/>
          </a:p>
        </p:txBody>
      </p:sp>
    </p:spTree>
    <p:extLst>
      <p:ext uri="{BB962C8B-B14F-4D97-AF65-F5344CB8AC3E}">
        <p14:creationId xmlns:p14="http://schemas.microsoft.com/office/powerpoint/2010/main" val="2594941685"/>
      </p:ext>
    </p:extLst>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a:xfrm>
            <a:off x="-228600" y="76200"/>
            <a:ext cx="10515600" cy="1042988"/>
          </a:xfrm>
        </p:spPr>
        <p:txBody>
          <a:bodyPr vert="horz" lIns="91440" tIns="45720" rIns="91440" bIns="45720" rtlCol="0" anchor="ctr">
            <a:noAutofit/>
          </a:bodyPr>
          <a:lstStyle/>
          <a:p>
            <a:pPr marL="342900" indent="-342900">
              <a:lnSpc>
                <a:spcPct val="150000"/>
              </a:lnSpc>
            </a:pPr>
            <a:r>
              <a:rPr lang="en-US" b="1" dirty="0" smtClean="0">
                <a:solidFill>
                  <a:srgbClr val="800080"/>
                </a:solidFill>
                <a:effectLst>
                  <a:outerShdw blurRad="38100" dist="38100" dir="2700000" algn="tl">
                    <a:srgbClr val="000000">
                      <a:alpha val="43137"/>
                    </a:srgbClr>
                  </a:outerShdw>
                </a:effectLst>
                <a:latin typeface="Arial Narrow" panose="020B0606020202030204" pitchFamily="34" charset="0"/>
              </a:rPr>
              <a:t>Maintenance Reserve </a:t>
            </a:r>
            <a:endParaRPr lang="en-US" b="1" dirty="0">
              <a:solidFill>
                <a:srgbClr val="800080"/>
              </a:solidFill>
              <a:effectLst>
                <a:outerShdw blurRad="38100" dist="38100" dir="2700000" algn="tl">
                  <a:srgbClr val="000000">
                    <a:alpha val="43137"/>
                  </a:srgbClr>
                </a:outerShdw>
              </a:effectLst>
              <a:latin typeface="Arial Narrow" panose="020B0606020202030204" pitchFamily="34" charset="0"/>
            </a:endParaRPr>
          </a:p>
        </p:txBody>
      </p:sp>
      <p:sp>
        <p:nvSpPr>
          <p:cNvPr id="6" name="Slide Number Placeholder 5"/>
          <p:cNvSpPr>
            <a:spLocks noGrp="1"/>
          </p:cNvSpPr>
          <p:nvPr>
            <p:ph type="sldNum" sz="quarter" idx="12"/>
          </p:nvPr>
        </p:nvSpPr>
        <p:spPr/>
        <p:txBody>
          <a:bodyPr/>
          <a:lstStyle/>
          <a:p>
            <a:pPr>
              <a:defRPr/>
            </a:pPr>
            <a:fld id="{795B77E9-51A3-439A-9BBD-ECC7C1EEF567}" type="slidenum">
              <a:rPr lang="en-US" smtClean="0"/>
              <a:pPr>
                <a:defRPr/>
              </a:pPr>
              <a:t>21</a:t>
            </a:fld>
            <a:endParaRPr lang="en-US" dirty="0"/>
          </a:p>
        </p:txBody>
      </p:sp>
      <p:sp>
        <p:nvSpPr>
          <p:cNvPr id="8" name="Rectangle 3"/>
          <p:cNvSpPr txBox="1">
            <a:spLocks noChangeArrowheads="1"/>
          </p:cNvSpPr>
          <p:nvPr/>
        </p:nvSpPr>
        <p:spPr>
          <a:xfrm>
            <a:off x="838200" y="1219200"/>
            <a:ext cx="8488362" cy="5334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lnSpc>
                <a:spcPct val="90000"/>
              </a:lnSpc>
              <a:spcBef>
                <a:spcPts val="0"/>
              </a:spcBef>
              <a:spcAft>
                <a:spcPts val="600"/>
              </a:spcAft>
              <a:buFontTx/>
              <a:buNone/>
            </a:pPr>
            <a:r>
              <a:rPr lang="en-US" dirty="0" smtClean="0">
                <a:solidFill>
                  <a:srgbClr val="800080"/>
                </a:solidFill>
              </a:rPr>
              <a:t>Process</a:t>
            </a:r>
          </a:p>
          <a:p>
            <a:pPr fontAlgn="auto">
              <a:spcBef>
                <a:spcPct val="0"/>
              </a:spcBef>
              <a:spcAft>
                <a:spcPts val="1200"/>
              </a:spcAft>
            </a:pPr>
            <a:r>
              <a:rPr lang="en-US" sz="2400" dirty="0" smtClean="0"/>
              <a:t>Agencies free to use funds on projects, as needed, consistent with the guidelines for maintenance reserve use</a:t>
            </a:r>
          </a:p>
          <a:p>
            <a:pPr fontAlgn="auto">
              <a:spcBef>
                <a:spcPct val="0"/>
              </a:spcBef>
              <a:spcAft>
                <a:spcPts val="1200"/>
              </a:spcAft>
            </a:pPr>
            <a:r>
              <a:rPr lang="en-US" sz="2400" dirty="0" smtClean="0"/>
              <a:t>Agencies report annually on previous fiscal year’s expenditures</a:t>
            </a:r>
          </a:p>
          <a:p>
            <a:pPr fontAlgn="auto">
              <a:spcBef>
                <a:spcPct val="0"/>
              </a:spcBef>
              <a:spcAft>
                <a:spcPts val="1200"/>
              </a:spcAft>
            </a:pPr>
            <a:r>
              <a:rPr lang="en-US" sz="2400" dirty="0" smtClean="0"/>
              <a:t>If agencies fail to follow criteria, subject to having projects reviewed in advance and validated</a:t>
            </a:r>
            <a:endParaRPr lang="en-US" dirty="0" smtClean="0">
              <a:solidFill>
                <a:srgbClr val="800080"/>
              </a:solidFill>
            </a:endParaRPr>
          </a:p>
          <a:p>
            <a:pPr fontAlgn="auto">
              <a:lnSpc>
                <a:spcPct val="90000"/>
              </a:lnSpc>
              <a:spcAft>
                <a:spcPts val="0"/>
              </a:spcAft>
            </a:pPr>
            <a:endParaRPr lang="en-US" dirty="0" smtClean="0">
              <a:solidFill>
                <a:srgbClr val="800080"/>
              </a:solidFill>
            </a:endParaRPr>
          </a:p>
          <a:p>
            <a:pPr marL="0" indent="0" fontAlgn="auto">
              <a:lnSpc>
                <a:spcPct val="90000"/>
              </a:lnSpc>
              <a:spcBef>
                <a:spcPct val="0"/>
              </a:spcBef>
              <a:spcAft>
                <a:spcPts val="0"/>
              </a:spcAft>
              <a:buNone/>
            </a:pPr>
            <a:endParaRPr lang="en-US" sz="2400" dirty="0" smtClean="0"/>
          </a:p>
          <a:p>
            <a:pPr fontAlgn="auto">
              <a:lnSpc>
                <a:spcPct val="90000"/>
              </a:lnSpc>
              <a:spcBef>
                <a:spcPct val="0"/>
              </a:spcBef>
              <a:spcAft>
                <a:spcPts val="0"/>
              </a:spcAft>
            </a:pPr>
            <a:endParaRPr lang="en-US" sz="2400" dirty="0" smtClean="0"/>
          </a:p>
        </p:txBody>
      </p:sp>
      <p:pic>
        <p:nvPicPr>
          <p:cNvPr id="1027" name="Picture 3"/>
          <p:cNvPicPr>
            <a:picLocks noChangeAspect="1" noChangeArrowheads="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3302000" y="4572000"/>
            <a:ext cx="3429000" cy="21336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8361143"/>
      </p:ext>
    </p:extLst>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a:xfrm>
            <a:off x="-228600" y="76200"/>
            <a:ext cx="10515600" cy="1042988"/>
          </a:xfrm>
        </p:spPr>
        <p:txBody>
          <a:bodyPr vert="horz" lIns="91440" tIns="45720" rIns="91440" bIns="45720" rtlCol="0" anchor="ctr">
            <a:noAutofit/>
          </a:bodyPr>
          <a:lstStyle/>
          <a:p>
            <a:pPr marL="342900" indent="-342900">
              <a:lnSpc>
                <a:spcPct val="150000"/>
              </a:lnSpc>
            </a:pPr>
            <a:r>
              <a:rPr lang="en-US" b="1" dirty="0" smtClean="0">
                <a:solidFill>
                  <a:srgbClr val="800080"/>
                </a:solidFill>
                <a:effectLst>
                  <a:outerShdw blurRad="38100" dist="38100" dir="2700000" algn="tl">
                    <a:srgbClr val="000000">
                      <a:alpha val="43137"/>
                    </a:srgbClr>
                  </a:outerShdw>
                </a:effectLst>
                <a:latin typeface="Arial Narrow" panose="020B0606020202030204" pitchFamily="34" charset="0"/>
              </a:rPr>
              <a:t>Maintenance Reserve Funding Calculations</a:t>
            </a:r>
            <a:endParaRPr lang="en-US" b="1" dirty="0">
              <a:solidFill>
                <a:srgbClr val="800080"/>
              </a:solidFill>
              <a:effectLst>
                <a:outerShdw blurRad="38100" dist="38100" dir="2700000" algn="tl">
                  <a:srgbClr val="000000">
                    <a:alpha val="43137"/>
                  </a:srgbClr>
                </a:outerShdw>
              </a:effectLst>
              <a:latin typeface="Arial Narrow" panose="020B0606020202030204" pitchFamily="34" charset="0"/>
            </a:endParaRPr>
          </a:p>
        </p:txBody>
      </p:sp>
      <p:sp>
        <p:nvSpPr>
          <p:cNvPr id="6" name="Slide Number Placeholder 5"/>
          <p:cNvSpPr>
            <a:spLocks noGrp="1"/>
          </p:cNvSpPr>
          <p:nvPr>
            <p:ph type="sldNum" sz="quarter" idx="12"/>
          </p:nvPr>
        </p:nvSpPr>
        <p:spPr/>
        <p:txBody>
          <a:bodyPr/>
          <a:lstStyle/>
          <a:p>
            <a:pPr>
              <a:defRPr/>
            </a:pPr>
            <a:fld id="{795B77E9-51A3-439A-9BBD-ECC7C1EEF567}" type="slidenum">
              <a:rPr lang="en-US" smtClean="0"/>
              <a:pPr>
                <a:defRPr/>
              </a:pPr>
              <a:t>22</a:t>
            </a:fld>
            <a:endParaRPr lang="en-US" dirty="0"/>
          </a:p>
        </p:txBody>
      </p:sp>
      <p:sp>
        <p:nvSpPr>
          <p:cNvPr id="8" name="Rectangle 3"/>
          <p:cNvSpPr txBox="1">
            <a:spLocks noChangeArrowheads="1"/>
          </p:cNvSpPr>
          <p:nvPr/>
        </p:nvSpPr>
        <p:spPr>
          <a:xfrm>
            <a:off x="838200" y="1219200"/>
            <a:ext cx="8488362" cy="53340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lnSpc>
                <a:spcPct val="90000"/>
              </a:lnSpc>
              <a:spcBef>
                <a:spcPts val="0"/>
              </a:spcBef>
              <a:spcAft>
                <a:spcPts val="600"/>
              </a:spcAft>
              <a:buFontTx/>
              <a:buNone/>
            </a:pPr>
            <a:r>
              <a:rPr lang="en-US" dirty="0" smtClean="0">
                <a:solidFill>
                  <a:srgbClr val="800080"/>
                </a:solidFill>
              </a:rPr>
              <a:t>DGS COVA Trax/M-R FIX Web Portal</a:t>
            </a:r>
          </a:p>
          <a:p>
            <a:pPr fontAlgn="auto">
              <a:spcBef>
                <a:spcPct val="0"/>
              </a:spcBef>
              <a:spcAft>
                <a:spcPts val="1200"/>
              </a:spcAft>
            </a:pPr>
            <a:r>
              <a:rPr lang="en-US" sz="2400" dirty="0" smtClean="0"/>
              <a:t>Data to be used to allocate maintenance reserve funding, per </a:t>
            </a:r>
            <a:r>
              <a:rPr lang="en-US" sz="2400" dirty="0"/>
              <a:t>requirements of </a:t>
            </a:r>
            <a:r>
              <a:rPr lang="en-US" sz="2400" dirty="0" smtClean="0"/>
              <a:t>§ </a:t>
            </a:r>
            <a:r>
              <a:rPr lang="en-US" sz="2400" dirty="0"/>
              <a:t>4-9.04 d. of the 2019 Appropriation Act:</a:t>
            </a:r>
          </a:p>
          <a:p>
            <a:pPr marL="0" indent="0" fontAlgn="auto">
              <a:spcBef>
                <a:spcPct val="0"/>
              </a:spcBef>
              <a:spcAft>
                <a:spcPts val="1200"/>
              </a:spcAft>
              <a:buNone/>
            </a:pPr>
            <a:r>
              <a:rPr lang="en-US" sz="2400" dirty="0" smtClean="0"/>
              <a:t>	</a:t>
            </a:r>
            <a:r>
              <a:rPr lang="en-US" sz="2400" i="1" dirty="0" smtClean="0"/>
              <a:t>The </a:t>
            </a:r>
            <a:r>
              <a:rPr lang="en-US" sz="2400" i="1" dirty="0"/>
              <a:t>Department of Planning and Budget shall revise the formula </a:t>
            </a:r>
            <a:r>
              <a:rPr lang="en-US" sz="2400" i="1" dirty="0" smtClean="0"/>
              <a:t>	used </a:t>
            </a:r>
            <a:r>
              <a:rPr lang="en-US" sz="2400" i="1" dirty="0"/>
              <a:t>to make </a:t>
            </a:r>
            <a:r>
              <a:rPr lang="en-US" sz="2400" i="1" dirty="0" smtClean="0"/>
              <a:t>allocation recommendations </a:t>
            </a:r>
            <a:r>
              <a:rPr lang="en-US" sz="2400" i="1" dirty="0"/>
              <a:t>for the </a:t>
            </a:r>
            <a:r>
              <a:rPr lang="en-US" sz="2400" i="1" dirty="0" smtClean="0"/>
              <a:t>state’s  	maintenance </a:t>
            </a:r>
            <a:r>
              <a:rPr lang="en-US" sz="2400" i="1" dirty="0"/>
              <a:t>reserve funding to account for </a:t>
            </a:r>
            <a:r>
              <a:rPr lang="en-US" sz="2400" i="1" dirty="0" smtClean="0"/>
              <a:t>higher maintenance 	needs </a:t>
            </a:r>
            <a:r>
              <a:rPr lang="en-US" sz="2400" i="1" dirty="0"/>
              <a:t>resulting from poor facility condition, aging of facilities, </a:t>
            </a:r>
            <a:r>
              <a:rPr lang="en-US" sz="2400" i="1" dirty="0" smtClean="0"/>
              <a:t>	and </a:t>
            </a:r>
            <a:r>
              <a:rPr lang="en-US" sz="2400" i="1" dirty="0"/>
              <a:t>differences </a:t>
            </a:r>
            <a:r>
              <a:rPr lang="en-US" sz="2400" i="1" dirty="0" smtClean="0"/>
              <a:t>in facility use.</a:t>
            </a:r>
          </a:p>
          <a:p>
            <a:pPr fontAlgn="auto">
              <a:spcBef>
                <a:spcPct val="0"/>
              </a:spcBef>
              <a:spcAft>
                <a:spcPts val="1200"/>
              </a:spcAft>
            </a:pPr>
            <a:r>
              <a:rPr lang="en-US" sz="2400" dirty="0" smtClean="0"/>
              <a:t>M-R FIX </a:t>
            </a:r>
            <a:r>
              <a:rPr lang="en-US" sz="2400" dirty="0"/>
              <a:t>data will </a:t>
            </a:r>
            <a:r>
              <a:rPr lang="en-US" sz="2400" dirty="0" smtClean="0"/>
              <a:t>be used </a:t>
            </a:r>
            <a:r>
              <a:rPr lang="en-US" sz="2400" dirty="0"/>
              <a:t>to help determine the distribution of maintenance reserve funding provided </a:t>
            </a:r>
            <a:r>
              <a:rPr lang="en-US" sz="2400" dirty="0" smtClean="0"/>
              <a:t>to each </a:t>
            </a:r>
            <a:r>
              <a:rPr lang="en-US" sz="2400" dirty="0"/>
              <a:t>agency and institution beginning with the upcoming 2020 – 2022 </a:t>
            </a:r>
            <a:r>
              <a:rPr lang="en-US" sz="2400" dirty="0" smtClean="0"/>
              <a:t>biennium</a:t>
            </a:r>
          </a:p>
          <a:p>
            <a:pPr fontAlgn="auto">
              <a:spcBef>
                <a:spcPct val="0"/>
              </a:spcBef>
              <a:spcAft>
                <a:spcPts val="1200"/>
              </a:spcAft>
            </a:pPr>
            <a:r>
              <a:rPr lang="en-US" sz="2400" dirty="0" smtClean="0"/>
              <a:t>Agencies need to incorporate data into M-R FIX by August 30, 2019</a:t>
            </a:r>
          </a:p>
          <a:p>
            <a:pPr fontAlgn="auto">
              <a:spcBef>
                <a:spcPct val="0"/>
              </a:spcBef>
              <a:spcAft>
                <a:spcPts val="1200"/>
              </a:spcAft>
            </a:pPr>
            <a:r>
              <a:rPr lang="en-US" sz="2400" dirty="0" smtClean="0"/>
              <a:t>In addition, agencies are being asked to add data associated with EO 24, identifying state facilities vulnerable to extreme weather</a:t>
            </a:r>
            <a:endParaRPr lang="en-US" dirty="0" smtClean="0">
              <a:solidFill>
                <a:srgbClr val="800080"/>
              </a:solidFill>
            </a:endParaRPr>
          </a:p>
          <a:p>
            <a:pPr fontAlgn="auto">
              <a:lnSpc>
                <a:spcPct val="90000"/>
              </a:lnSpc>
              <a:spcAft>
                <a:spcPts val="0"/>
              </a:spcAft>
            </a:pPr>
            <a:endParaRPr lang="en-US" dirty="0" smtClean="0">
              <a:solidFill>
                <a:srgbClr val="800080"/>
              </a:solidFill>
            </a:endParaRPr>
          </a:p>
          <a:p>
            <a:pPr marL="0" indent="0" fontAlgn="auto">
              <a:lnSpc>
                <a:spcPct val="90000"/>
              </a:lnSpc>
              <a:spcBef>
                <a:spcPct val="0"/>
              </a:spcBef>
              <a:spcAft>
                <a:spcPts val="0"/>
              </a:spcAft>
              <a:buNone/>
            </a:pPr>
            <a:endParaRPr lang="en-US" sz="2400" dirty="0" smtClean="0"/>
          </a:p>
          <a:p>
            <a:pPr fontAlgn="auto">
              <a:lnSpc>
                <a:spcPct val="90000"/>
              </a:lnSpc>
              <a:spcBef>
                <a:spcPct val="0"/>
              </a:spcBef>
              <a:spcAft>
                <a:spcPts val="0"/>
              </a:spcAft>
            </a:pPr>
            <a:endParaRPr lang="en-US" sz="2400" dirty="0" smtClean="0"/>
          </a:p>
        </p:txBody>
      </p:sp>
    </p:spTree>
    <p:extLst>
      <p:ext uri="{BB962C8B-B14F-4D97-AF65-F5344CB8AC3E}">
        <p14:creationId xmlns:p14="http://schemas.microsoft.com/office/powerpoint/2010/main" val="3683339644"/>
      </p:ext>
    </p:extLst>
  </p:cSld>
  <p:clrMapOvr>
    <a:masterClrMapping/>
  </p:clrMapOvr>
  <p:transition>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a:xfrm>
            <a:off x="-228600" y="76200"/>
            <a:ext cx="10515600" cy="1042988"/>
          </a:xfrm>
        </p:spPr>
        <p:txBody>
          <a:bodyPr vert="horz" lIns="91440" tIns="45720" rIns="91440" bIns="45720" rtlCol="0" anchor="ctr">
            <a:noAutofit/>
          </a:bodyPr>
          <a:lstStyle/>
          <a:p>
            <a:pPr marL="342900" indent="-342900">
              <a:lnSpc>
                <a:spcPct val="150000"/>
              </a:lnSpc>
            </a:pPr>
            <a:r>
              <a:rPr lang="en-US" b="1" dirty="0" smtClean="0">
                <a:solidFill>
                  <a:srgbClr val="800080"/>
                </a:solidFill>
                <a:effectLst>
                  <a:outerShdw blurRad="38100" dist="38100" dir="2700000" algn="tl">
                    <a:srgbClr val="000000">
                      <a:alpha val="43137"/>
                    </a:srgbClr>
                  </a:outerShdw>
                </a:effectLst>
                <a:latin typeface="Arial Narrow" panose="020B0606020202030204" pitchFamily="34" charset="0"/>
              </a:rPr>
              <a:t>Capital Leases </a:t>
            </a:r>
            <a:endParaRPr lang="en-US" b="1" dirty="0">
              <a:solidFill>
                <a:srgbClr val="800080"/>
              </a:solidFill>
              <a:effectLst>
                <a:outerShdw blurRad="38100" dist="38100" dir="2700000" algn="tl">
                  <a:srgbClr val="000000">
                    <a:alpha val="43137"/>
                  </a:srgbClr>
                </a:outerShdw>
              </a:effectLst>
              <a:latin typeface="Arial Narrow" panose="020B0606020202030204" pitchFamily="34" charset="0"/>
            </a:endParaRPr>
          </a:p>
        </p:txBody>
      </p:sp>
      <p:sp>
        <p:nvSpPr>
          <p:cNvPr id="6" name="Slide Number Placeholder 5"/>
          <p:cNvSpPr>
            <a:spLocks noGrp="1"/>
          </p:cNvSpPr>
          <p:nvPr>
            <p:ph type="sldNum" sz="quarter" idx="12"/>
          </p:nvPr>
        </p:nvSpPr>
        <p:spPr/>
        <p:txBody>
          <a:bodyPr/>
          <a:lstStyle/>
          <a:p>
            <a:pPr>
              <a:defRPr/>
            </a:pPr>
            <a:fld id="{795B77E9-51A3-439A-9BBD-ECC7C1EEF567}" type="slidenum">
              <a:rPr lang="en-US" smtClean="0"/>
              <a:pPr>
                <a:defRPr/>
              </a:pPr>
              <a:t>23</a:t>
            </a:fld>
            <a:endParaRPr lang="en-US" dirty="0"/>
          </a:p>
        </p:txBody>
      </p:sp>
      <p:sp>
        <p:nvSpPr>
          <p:cNvPr id="8" name="Rectangle 3"/>
          <p:cNvSpPr txBox="1">
            <a:spLocks noChangeArrowheads="1"/>
          </p:cNvSpPr>
          <p:nvPr/>
        </p:nvSpPr>
        <p:spPr>
          <a:xfrm>
            <a:off x="372533" y="1143000"/>
            <a:ext cx="9144000" cy="525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fontAlgn="auto">
              <a:lnSpc>
                <a:spcPct val="90000"/>
              </a:lnSpc>
              <a:spcBef>
                <a:spcPts val="0"/>
              </a:spcBef>
              <a:spcAft>
                <a:spcPts val="0"/>
              </a:spcAft>
              <a:buFontTx/>
              <a:buNone/>
            </a:pPr>
            <a:r>
              <a:rPr lang="en-US" sz="2800" dirty="0" smtClean="0"/>
              <a:t>Subject to capital outlay process since leases can affect debt capacity</a:t>
            </a:r>
          </a:p>
          <a:p>
            <a:pPr fontAlgn="auto">
              <a:lnSpc>
                <a:spcPct val="90000"/>
              </a:lnSpc>
              <a:spcAft>
                <a:spcPts val="0"/>
              </a:spcAft>
              <a:buFontTx/>
              <a:buNone/>
            </a:pPr>
            <a:endParaRPr lang="en-US" sz="2800" dirty="0" smtClean="0"/>
          </a:p>
          <a:p>
            <a:pPr marL="0" indent="0" fontAlgn="auto">
              <a:lnSpc>
                <a:spcPct val="90000"/>
              </a:lnSpc>
              <a:spcBef>
                <a:spcPct val="0"/>
              </a:spcBef>
              <a:spcAft>
                <a:spcPts val="600"/>
              </a:spcAft>
              <a:buNone/>
            </a:pPr>
            <a:r>
              <a:rPr lang="en-US" sz="2400" dirty="0" smtClean="0">
                <a:solidFill>
                  <a:srgbClr val="800080"/>
                </a:solidFill>
              </a:rPr>
              <a:t>Criteria of Capital Lease</a:t>
            </a:r>
          </a:p>
          <a:p>
            <a:pPr lvl="1" fontAlgn="auto">
              <a:lnSpc>
                <a:spcPct val="90000"/>
              </a:lnSpc>
              <a:spcBef>
                <a:spcPct val="0"/>
              </a:spcBef>
              <a:spcAft>
                <a:spcPts val="0"/>
              </a:spcAft>
              <a:buFont typeface="Arial" panose="020B0604020202020204" pitchFamily="34" charset="0"/>
              <a:buChar char="•"/>
            </a:pPr>
            <a:r>
              <a:rPr lang="en-US" sz="2000" dirty="0" smtClean="0"/>
              <a:t>Building ownership reverts to agency at end of lease at no or nominal cost</a:t>
            </a:r>
          </a:p>
          <a:p>
            <a:pPr lvl="1" fontAlgn="auto">
              <a:lnSpc>
                <a:spcPct val="90000"/>
              </a:lnSpc>
              <a:spcBef>
                <a:spcPct val="0"/>
              </a:spcBef>
              <a:spcAft>
                <a:spcPts val="0"/>
              </a:spcAft>
              <a:buFont typeface="Arial" panose="020B0604020202020204" pitchFamily="34" charset="0"/>
              <a:buChar char="•"/>
            </a:pPr>
            <a:r>
              <a:rPr lang="en-US" sz="2000" dirty="0" smtClean="0"/>
              <a:t>Lease for long duration that covers a substantial portion of the useful life of the property</a:t>
            </a:r>
          </a:p>
          <a:p>
            <a:pPr marL="457200" lvl="1" indent="0" fontAlgn="auto">
              <a:lnSpc>
                <a:spcPct val="90000"/>
              </a:lnSpc>
              <a:spcBef>
                <a:spcPct val="0"/>
              </a:spcBef>
              <a:spcAft>
                <a:spcPts val="0"/>
              </a:spcAft>
              <a:buNone/>
            </a:pPr>
            <a:endParaRPr lang="en-US" sz="2000" dirty="0" smtClean="0"/>
          </a:p>
          <a:p>
            <a:pPr marL="0" indent="0" fontAlgn="auto">
              <a:spcBef>
                <a:spcPct val="0"/>
              </a:spcBef>
              <a:spcAft>
                <a:spcPts val="600"/>
              </a:spcAft>
              <a:buNone/>
            </a:pPr>
            <a:r>
              <a:rPr lang="en-US" sz="2400" dirty="0" smtClean="0">
                <a:solidFill>
                  <a:srgbClr val="800080"/>
                </a:solidFill>
              </a:rPr>
              <a:t>Lease </a:t>
            </a:r>
            <a:r>
              <a:rPr lang="en-US" sz="2400" dirty="0">
                <a:solidFill>
                  <a:srgbClr val="800080"/>
                </a:solidFill>
              </a:rPr>
              <a:t>vs purchase </a:t>
            </a:r>
            <a:r>
              <a:rPr lang="en-US" sz="2400" dirty="0" smtClean="0">
                <a:solidFill>
                  <a:srgbClr val="800080"/>
                </a:solidFill>
              </a:rPr>
              <a:t>analysis</a:t>
            </a:r>
            <a:endParaRPr lang="en-US" sz="2400" dirty="0">
              <a:solidFill>
                <a:srgbClr val="800080"/>
              </a:solidFill>
            </a:endParaRPr>
          </a:p>
          <a:p>
            <a:pPr lvl="1" fontAlgn="auto">
              <a:lnSpc>
                <a:spcPct val="90000"/>
              </a:lnSpc>
              <a:spcBef>
                <a:spcPct val="0"/>
              </a:spcBef>
              <a:spcAft>
                <a:spcPts val="0"/>
              </a:spcAft>
              <a:buFont typeface="Arial" panose="020B0604020202020204" pitchFamily="34" charset="0"/>
              <a:buChar char="•"/>
            </a:pPr>
            <a:r>
              <a:rPr lang="en-US" sz="2000" dirty="0"/>
              <a:t>What’s most effective and economical: </a:t>
            </a:r>
            <a:r>
              <a:rPr lang="en-US" sz="2000" dirty="0" smtClean="0"/>
              <a:t>long </a:t>
            </a:r>
            <a:r>
              <a:rPr lang="en-US" sz="2000" dirty="0"/>
              <a:t>term lease or a new </a:t>
            </a:r>
            <a:r>
              <a:rPr lang="en-US" sz="2000" dirty="0" smtClean="0"/>
              <a:t>building</a:t>
            </a:r>
          </a:p>
          <a:p>
            <a:pPr lvl="1" fontAlgn="auto">
              <a:lnSpc>
                <a:spcPct val="90000"/>
              </a:lnSpc>
              <a:spcBef>
                <a:spcPct val="0"/>
              </a:spcBef>
              <a:spcAft>
                <a:spcPts val="0"/>
              </a:spcAft>
              <a:buFont typeface="Arial" panose="020B0604020202020204" pitchFamily="34" charset="0"/>
              <a:buChar char="•"/>
            </a:pPr>
            <a:r>
              <a:rPr lang="en-US" sz="2000" dirty="0" smtClean="0"/>
              <a:t>Do analysis at least a year or two before current lease ends</a:t>
            </a:r>
          </a:p>
          <a:p>
            <a:pPr lvl="1" fontAlgn="auto">
              <a:lnSpc>
                <a:spcPct val="90000"/>
              </a:lnSpc>
              <a:spcBef>
                <a:spcPct val="0"/>
              </a:spcBef>
              <a:spcAft>
                <a:spcPts val="0"/>
              </a:spcAft>
              <a:buFont typeface="Arial" panose="020B0604020202020204" pitchFamily="34" charset="0"/>
              <a:buChar char="•"/>
            </a:pPr>
            <a:r>
              <a:rPr lang="en-US" sz="2000" dirty="0" smtClean="0"/>
              <a:t>Work with DGS to proceed with capital lease or buying existing building </a:t>
            </a:r>
            <a:endParaRPr lang="en-US" sz="2000" dirty="0"/>
          </a:p>
          <a:p>
            <a:pPr marL="0" indent="0" fontAlgn="auto">
              <a:lnSpc>
                <a:spcPct val="90000"/>
              </a:lnSpc>
              <a:spcAft>
                <a:spcPts val="0"/>
              </a:spcAft>
              <a:buNone/>
            </a:pPr>
            <a:endParaRPr lang="en-US" sz="2400" dirty="0" smtClean="0"/>
          </a:p>
          <a:p>
            <a:pPr marL="0" indent="0" fontAlgn="auto">
              <a:spcBef>
                <a:spcPct val="0"/>
              </a:spcBef>
              <a:spcAft>
                <a:spcPts val="0"/>
              </a:spcAft>
              <a:buNone/>
            </a:pPr>
            <a:r>
              <a:rPr lang="en-US" sz="2400" dirty="0">
                <a:solidFill>
                  <a:srgbClr val="800080"/>
                </a:solidFill>
              </a:rPr>
              <a:t>Lease payments paid from operating funds</a:t>
            </a:r>
          </a:p>
          <a:p>
            <a:pPr marL="0" indent="0" fontAlgn="auto">
              <a:lnSpc>
                <a:spcPct val="90000"/>
              </a:lnSpc>
              <a:spcAft>
                <a:spcPts val="0"/>
              </a:spcAft>
              <a:buNone/>
            </a:pPr>
            <a:endParaRPr lang="en-US" dirty="0" smtClean="0">
              <a:solidFill>
                <a:srgbClr val="800080"/>
              </a:solidFill>
            </a:endParaRPr>
          </a:p>
          <a:p>
            <a:pPr fontAlgn="auto">
              <a:lnSpc>
                <a:spcPct val="90000"/>
              </a:lnSpc>
              <a:spcBef>
                <a:spcPct val="0"/>
              </a:spcBef>
              <a:spcAft>
                <a:spcPts val="0"/>
              </a:spcAft>
            </a:pPr>
            <a:endParaRPr lang="en-US" sz="2400" dirty="0" smtClean="0"/>
          </a:p>
          <a:p>
            <a:pPr fontAlgn="auto">
              <a:lnSpc>
                <a:spcPct val="90000"/>
              </a:lnSpc>
              <a:spcBef>
                <a:spcPct val="0"/>
              </a:spcBef>
              <a:spcAft>
                <a:spcPts val="0"/>
              </a:spcAft>
            </a:pPr>
            <a:endParaRPr lang="en-US" sz="2400" dirty="0" smtClean="0"/>
          </a:p>
        </p:txBody>
      </p:sp>
    </p:spTree>
    <p:extLst>
      <p:ext uri="{BB962C8B-B14F-4D97-AF65-F5344CB8AC3E}">
        <p14:creationId xmlns:p14="http://schemas.microsoft.com/office/powerpoint/2010/main" val="3811261645"/>
      </p:ext>
    </p:extLst>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a:xfrm>
            <a:off x="-228600" y="0"/>
            <a:ext cx="10515600" cy="1042988"/>
          </a:xfrm>
        </p:spPr>
        <p:txBody>
          <a:bodyPr vert="horz" lIns="91440" tIns="45720" rIns="91440" bIns="45720" rtlCol="0" anchor="ctr">
            <a:noAutofit/>
          </a:bodyPr>
          <a:lstStyle/>
          <a:p>
            <a:pPr marL="342900" indent="-342900">
              <a:lnSpc>
                <a:spcPct val="150000"/>
              </a:lnSpc>
            </a:pPr>
            <a:r>
              <a:rPr lang="en-US" sz="4000" b="1" dirty="0" smtClean="0">
                <a:solidFill>
                  <a:srgbClr val="800080"/>
                </a:solidFill>
                <a:effectLst>
                  <a:outerShdw blurRad="38100" dist="38100" dir="2700000" algn="tl">
                    <a:srgbClr val="000000">
                      <a:alpha val="43137"/>
                    </a:srgbClr>
                  </a:outerShdw>
                </a:effectLst>
                <a:latin typeface="Arial Narrow" panose="020B0606020202030204" pitchFamily="34" charset="0"/>
              </a:rPr>
              <a:t>Projects Not Included in the Budget </a:t>
            </a:r>
            <a:endParaRPr lang="en-US" sz="4000" b="1" dirty="0">
              <a:solidFill>
                <a:srgbClr val="800080"/>
              </a:solidFill>
              <a:effectLst>
                <a:outerShdw blurRad="38100" dist="38100" dir="2700000" algn="tl">
                  <a:srgbClr val="000000">
                    <a:alpha val="43137"/>
                  </a:srgbClr>
                </a:outerShdw>
              </a:effectLst>
              <a:latin typeface="Arial Narrow" panose="020B0606020202030204" pitchFamily="34" charset="0"/>
            </a:endParaRPr>
          </a:p>
        </p:txBody>
      </p:sp>
      <p:sp>
        <p:nvSpPr>
          <p:cNvPr id="6" name="Slide Number Placeholder 5"/>
          <p:cNvSpPr>
            <a:spLocks noGrp="1"/>
          </p:cNvSpPr>
          <p:nvPr>
            <p:ph type="sldNum" sz="quarter" idx="12"/>
          </p:nvPr>
        </p:nvSpPr>
        <p:spPr/>
        <p:txBody>
          <a:bodyPr/>
          <a:lstStyle/>
          <a:p>
            <a:pPr>
              <a:defRPr/>
            </a:pPr>
            <a:fld id="{795B77E9-51A3-439A-9BBD-ECC7C1EEF567}" type="slidenum">
              <a:rPr lang="en-US" smtClean="0"/>
              <a:pPr>
                <a:defRPr/>
              </a:pPr>
              <a:t>24</a:t>
            </a:fld>
            <a:endParaRPr lang="en-US" dirty="0"/>
          </a:p>
        </p:txBody>
      </p:sp>
      <p:sp>
        <p:nvSpPr>
          <p:cNvPr id="8" name="Rectangle 3"/>
          <p:cNvSpPr txBox="1">
            <a:spLocks noChangeArrowheads="1"/>
          </p:cNvSpPr>
          <p:nvPr/>
        </p:nvSpPr>
        <p:spPr>
          <a:xfrm>
            <a:off x="397933" y="1042988"/>
            <a:ext cx="9525000" cy="5510212"/>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lnSpc>
                <a:spcPct val="120000"/>
              </a:lnSpc>
              <a:spcBef>
                <a:spcPct val="0"/>
              </a:spcBef>
              <a:spcAft>
                <a:spcPts val="600"/>
              </a:spcAft>
              <a:buNone/>
            </a:pPr>
            <a:r>
              <a:rPr lang="en-US" sz="2400" dirty="0"/>
              <a:t>Basic assumption of </a:t>
            </a:r>
            <a:r>
              <a:rPr lang="en-US" sz="2400" dirty="0" smtClean="0"/>
              <a:t>Appropriation </a:t>
            </a:r>
            <a:r>
              <a:rPr lang="en-US" sz="2400" dirty="0"/>
              <a:t>Act that the General Assembly must approve capital </a:t>
            </a:r>
            <a:r>
              <a:rPr lang="en-US" sz="2400" dirty="0" smtClean="0"/>
              <a:t>projects; however, </a:t>
            </a:r>
            <a:r>
              <a:rPr lang="en-US" sz="2400" dirty="0"/>
              <a:t>“emergencies</a:t>
            </a:r>
            <a:r>
              <a:rPr lang="en-US" sz="2400" dirty="0" smtClean="0"/>
              <a:t>” or “opportunities” </a:t>
            </a:r>
            <a:r>
              <a:rPr lang="en-US" sz="2400" dirty="0"/>
              <a:t>do not happen on schedule.</a:t>
            </a:r>
          </a:p>
          <a:p>
            <a:pPr marL="0" indent="0" fontAlgn="auto">
              <a:lnSpc>
                <a:spcPct val="90000"/>
              </a:lnSpc>
              <a:spcBef>
                <a:spcPct val="0"/>
              </a:spcBef>
              <a:spcAft>
                <a:spcPts val="0"/>
              </a:spcAft>
              <a:buNone/>
            </a:pPr>
            <a:endParaRPr lang="en-US" sz="2800" dirty="0"/>
          </a:p>
          <a:p>
            <a:pPr marL="0" indent="0" fontAlgn="auto">
              <a:lnSpc>
                <a:spcPct val="90000"/>
              </a:lnSpc>
              <a:spcBef>
                <a:spcPct val="0"/>
              </a:spcBef>
              <a:spcAft>
                <a:spcPts val="0"/>
              </a:spcAft>
              <a:buNone/>
            </a:pPr>
            <a:r>
              <a:rPr lang="en-US" sz="2800" dirty="0" smtClean="0">
                <a:solidFill>
                  <a:srgbClr val="800080"/>
                </a:solidFill>
              </a:rPr>
              <a:t>When Immediate </a:t>
            </a:r>
            <a:r>
              <a:rPr lang="en-US" sz="2800" dirty="0">
                <a:solidFill>
                  <a:srgbClr val="800080"/>
                </a:solidFill>
              </a:rPr>
              <a:t>Need arises between GA sessions for a capital project </a:t>
            </a:r>
          </a:p>
          <a:p>
            <a:pPr marL="0" lvl="1" indent="0" fontAlgn="auto">
              <a:lnSpc>
                <a:spcPct val="120000"/>
              </a:lnSpc>
              <a:spcBef>
                <a:spcPct val="0"/>
              </a:spcBef>
              <a:spcAft>
                <a:spcPts val="0"/>
              </a:spcAft>
              <a:buNone/>
            </a:pPr>
            <a:r>
              <a:rPr lang="en-US" sz="2400" dirty="0" smtClean="0"/>
              <a:t>Governor </a:t>
            </a:r>
            <a:r>
              <a:rPr lang="en-US" sz="2400" dirty="0"/>
              <a:t>granted authority to create capital project in certain </a:t>
            </a:r>
            <a:r>
              <a:rPr lang="en-US" sz="2400" dirty="0" smtClean="0"/>
              <a:t>situations:</a:t>
            </a:r>
          </a:p>
          <a:p>
            <a:pPr marL="742950" lvl="2" indent="-342900" fontAlgn="auto">
              <a:lnSpc>
                <a:spcPct val="120000"/>
              </a:lnSpc>
              <a:spcBef>
                <a:spcPct val="0"/>
              </a:spcBef>
              <a:spcAft>
                <a:spcPts val="0"/>
              </a:spcAft>
              <a:buFont typeface="Wingdings" panose="05000000000000000000" pitchFamily="2" charset="2"/>
              <a:buChar char="§"/>
            </a:pPr>
            <a:r>
              <a:rPr lang="en-US" sz="1800" dirty="0"/>
              <a:t>Emergency situations</a:t>
            </a:r>
          </a:p>
          <a:p>
            <a:pPr marL="742950" lvl="2" indent="-342900" fontAlgn="auto">
              <a:lnSpc>
                <a:spcPct val="120000"/>
              </a:lnSpc>
              <a:spcBef>
                <a:spcPct val="0"/>
              </a:spcBef>
              <a:spcAft>
                <a:spcPts val="0"/>
              </a:spcAft>
              <a:buFont typeface="Wingdings" panose="05000000000000000000" pitchFamily="2" charset="2"/>
              <a:buChar char="§"/>
            </a:pPr>
            <a:r>
              <a:rPr lang="en-US" sz="1800" dirty="0" smtClean="0"/>
              <a:t>Higher </a:t>
            </a:r>
            <a:r>
              <a:rPr lang="en-US" sz="1800" dirty="0" err="1" smtClean="0"/>
              <a:t>ed</a:t>
            </a:r>
            <a:r>
              <a:rPr lang="en-US" sz="1800" dirty="0" smtClean="0"/>
              <a:t> project to be funded by revenues or sponsored programs or private gifts and indirect cost recoveries</a:t>
            </a:r>
          </a:p>
          <a:p>
            <a:pPr marL="742950" lvl="2" indent="-342900" fontAlgn="auto">
              <a:lnSpc>
                <a:spcPct val="120000"/>
              </a:lnSpc>
              <a:spcBef>
                <a:spcPct val="0"/>
              </a:spcBef>
              <a:spcAft>
                <a:spcPts val="0"/>
              </a:spcAft>
              <a:buFont typeface="Wingdings" panose="05000000000000000000" pitchFamily="2" charset="2"/>
              <a:buChar char="§"/>
            </a:pPr>
            <a:r>
              <a:rPr lang="en-US" sz="1800" dirty="0" smtClean="0"/>
              <a:t>Plant or property received as a gift</a:t>
            </a:r>
          </a:p>
          <a:p>
            <a:pPr marL="742950" lvl="2" indent="-342900" fontAlgn="auto">
              <a:lnSpc>
                <a:spcPct val="120000"/>
              </a:lnSpc>
              <a:spcBef>
                <a:spcPct val="0"/>
              </a:spcBef>
              <a:spcAft>
                <a:spcPts val="0"/>
              </a:spcAft>
              <a:buFont typeface="Wingdings" panose="05000000000000000000" pitchFamily="2" charset="2"/>
              <a:buChar char="§"/>
            </a:pPr>
            <a:r>
              <a:rPr lang="en-US" sz="1800" dirty="0" smtClean="0"/>
              <a:t>Project recommended by Tobacco Indemnification and Community Revitalization Commission or Virginia  Tobacco Settlement Foundation</a:t>
            </a:r>
            <a:endParaRPr lang="en-US" sz="1600" dirty="0"/>
          </a:p>
          <a:p>
            <a:pPr marL="0" indent="0" fontAlgn="auto">
              <a:lnSpc>
                <a:spcPct val="90000"/>
              </a:lnSpc>
              <a:spcBef>
                <a:spcPts val="600"/>
              </a:spcBef>
              <a:spcAft>
                <a:spcPts val="0"/>
              </a:spcAft>
              <a:buNone/>
            </a:pPr>
            <a:r>
              <a:rPr lang="en-US" sz="2800" dirty="0">
                <a:solidFill>
                  <a:srgbClr val="800080"/>
                </a:solidFill>
              </a:rPr>
              <a:t>Criteria</a:t>
            </a:r>
          </a:p>
          <a:p>
            <a:pPr marL="342900" lvl="1" indent="-342900" fontAlgn="auto">
              <a:lnSpc>
                <a:spcPct val="120000"/>
              </a:lnSpc>
              <a:spcBef>
                <a:spcPct val="0"/>
              </a:spcBef>
              <a:spcAft>
                <a:spcPts val="0"/>
              </a:spcAft>
              <a:buFont typeface="Arial" panose="020B0604020202020204" pitchFamily="34" charset="0"/>
              <a:buChar char="•"/>
            </a:pPr>
            <a:r>
              <a:rPr lang="en-US" sz="2000" dirty="0" smtClean="0"/>
              <a:t>Nongeneral funds sources available for both capital and operating elements of project</a:t>
            </a:r>
          </a:p>
          <a:p>
            <a:pPr marL="342900" lvl="1" indent="-342900" fontAlgn="auto">
              <a:lnSpc>
                <a:spcPct val="120000"/>
              </a:lnSpc>
              <a:spcBef>
                <a:spcPct val="0"/>
              </a:spcBef>
              <a:spcAft>
                <a:spcPts val="0"/>
              </a:spcAft>
              <a:buFont typeface="Arial" panose="020B0604020202020204" pitchFamily="34" charset="0"/>
              <a:buChar char="•"/>
            </a:pPr>
            <a:r>
              <a:rPr lang="en-US" sz="2000" dirty="0" smtClean="0"/>
              <a:t>Governor feels the project results in measurable benefit for the state or cost avoidance</a:t>
            </a:r>
          </a:p>
          <a:p>
            <a:pPr marL="342900" lvl="1" indent="-342900" fontAlgn="auto">
              <a:lnSpc>
                <a:spcPct val="120000"/>
              </a:lnSpc>
              <a:spcBef>
                <a:spcPct val="0"/>
              </a:spcBef>
              <a:spcAft>
                <a:spcPts val="0"/>
              </a:spcAft>
              <a:buFont typeface="Arial" panose="020B0604020202020204" pitchFamily="34" charset="0"/>
              <a:buChar char="•"/>
            </a:pPr>
            <a:r>
              <a:rPr lang="en-US" sz="2000" dirty="0" smtClean="0"/>
              <a:t>Detailed justification for project includes cost estimates and fund sources</a:t>
            </a:r>
          </a:p>
          <a:p>
            <a:pPr marL="0" indent="0" fontAlgn="auto">
              <a:lnSpc>
                <a:spcPct val="90000"/>
              </a:lnSpc>
              <a:spcBef>
                <a:spcPts val="600"/>
              </a:spcBef>
              <a:spcAft>
                <a:spcPts val="0"/>
              </a:spcAft>
              <a:buNone/>
            </a:pPr>
            <a:r>
              <a:rPr lang="en-US" sz="2800" dirty="0" smtClean="0">
                <a:solidFill>
                  <a:srgbClr val="800080"/>
                </a:solidFill>
              </a:rPr>
              <a:t>Process</a:t>
            </a:r>
          </a:p>
          <a:p>
            <a:pPr marL="342900" lvl="1" indent="-342900" fontAlgn="auto">
              <a:lnSpc>
                <a:spcPct val="120000"/>
              </a:lnSpc>
              <a:spcBef>
                <a:spcPct val="0"/>
              </a:spcBef>
              <a:spcAft>
                <a:spcPts val="0"/>
              </a:spcAft>
              <a:buFont typeface="Arial" panose="020B0604020202020204" pitchFamily="34" charset="0"/>
              <a:buChar char="•"/>
            </a:pPr>
            <a:r>
              <a:rPr lang="en-US" sz="2000" dirty="0" smtClean="0"/>
              <a:t>Agency notifies DPB of emergency or immediate need</a:t>
            </a:r>
          </a:p>
          <a:p>
            <a:pPr marL="342900" lvl="1" indent="-342900" fontAlgn="auto">
              <a:lnSpc>
                <a:spcPct val="120000"/>
              </a:lnSpc>
              <a:spcBef>
                <a:spcPct val="0"/>
              </a:spcBef>
              <a:spcAft>
                <a:spcPts val="0"/>
              </a:spcAft>
              <a:buFont typeface="Arial" panose="020B0604020202020204" pitchFamily="34" charset="0"/>
              <a:buChar char="•"/>
            </a:pPr>
            <a:r>
              <a:rPr lang="en-US" sz="2000" dirty="0" smtClean="0"/>
              <a:t>DPB prepares decision brief for the Governor</a:t>
            </a:r>
          </a:p>
          <a:p>
            <a:pPr marL="342900" lvl="1" indent="-342900" fontAlgn="auto">
              <a:lnSpc>
                <a:spcPct val="120000"/>
              </a:lnSpc>
              <a:spcBef>
                <a:spcPct val="0"/>
              </a:spcBef>
              <a:spcAft>
                <a:spcPts val="0"/>
              </a:spcAft>
              <a:buFont typeface="Arial" panose="020B0604020202020204" pitchFamily="34" charset="0"/>
              <a:buChar char="•"/>
            </a:pPr>
            <a:r>
              <a:rPr lang="en-US" sz="2000" dirty="0" smtClean="0"/>
              <a:t>Governor either authorizes or declines to authorize the project</a:t>
            </a:r>
          </a:p>
          <a:p>
            <a:pPr marL="342900" lvl="1" indent="-342900" fontAlgn="auto">
              <a:lnSpc>
                <a:spcPct val="120000"/>
              </a:lnSpc>
              <a:spcBef>
                <a:spcPct val="0"/>
              </a:spcBef>
              <a:spcAft>
                <a:spcPts val="0"/>
              </a:spcAft>
              <a:buFont typeface="Arial" panose="020B0604020202020204" pitchFamily="34" charset="0"/>
              <a:buChar char="•"/>
            </a:pPr>
            <a:r>
              <a:rPr lang="en-US" sz="2000" dirty="0" smtClean="0"/>
              <a:t>Authorized project still subject to DEB requirements, including capital outlay form submissions</a:t>
            </a:r>
            <a:endParaRPr lang="en-US" dirty="0" smtClean="0">
              <a:solidFill>
                <a:srgbClr val="800080"/>
              </a:solidFill>
            </a:endParaRPr>
          </a:p>
          <a:p>
            <a:pPr fontAlgn="auto">
              <a:lnSpc>
                <a:spcPct val="90000"/>
              </a:lnSpc>
              <a:spcBef>
                <a:spcPct val="0"/>
              </a:spcBef>
              <a:spcAft>
                <a:spcPts val="0"/>
              </a:spcAft>
            </a:pPr>
            <a:endParaRPr lang="en-US" sz="2400" dirty="0" smtClean="0"/>
          </a:p>
          <a:p>
            <a:pPr fontAlgn="auto">
              <a:lnSpc>
                <a:spcPct val="90000"/>
              </a:lnSpc>
              <a:spcBef>
                <a:spcPct val="0"/>
              </a:spcBef>
              <a:spcAft>
                <a:spcPts val="0"/>
              </a:spcAft>
            </a:pPr>
            <a:endParaRPr lang="en-US" sz="2400" dirty="0" smtClean="0"/>
          </a:p>
        </p:txBody>
      </p:sp>
    </p:spTree>
    <p:extLst>
      <p:ext uri="{BB962C8B-B14F-4D97-AF65-F5344CB8AC3E}">
        <p14:creationId xmlns:p14="http://schemas.microsoft.com/office/powerpoint/2010/main" val="2841143712"/>
      </p:ext>
    </p:extLst>
  </p:cSld>
  <p:clrMapOvr>
    <a:masterClrMapping/>
  </p:clrMapOvr>
  <p:transition>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a:xfrm>
            <a:off x="-228600" y="76200"/>
            <a:ext cx="10515600" cy="1042988"/>
          </a:xfrm>
        </p:spPr>
        <p:txBody>
          <a:bodyPr vert="horz" lIns="91440" tIns="45720" rIns="91440" bIns="45720" rtlCol="0" anchor="ctr">
            <a:noAutofit/>
          </a:bodyPr>
          <a:lstStyle/>
          <a:p>
            <a:pPr marL="342900" indent="-342900">
              <a:lnSpc>
                <a:spcPct val="150000"/>
              </a:lnSpc>
            </a:pPr>
            <a:r>
              <a:rPr lang="en-US" b="1" dirty="0" smtClean="0">
                <a:solidFill>
                  <a:srgbClr val="800080"/>
                </a:solidFill>
                <a:effectLst>
                  <a:outerShdw blurRad="38100" dist="38100" dir="2700000" algn="tl">
                    <a:srgbClr val="000000">
                      <a:alpha val="43137"/>
                    </a:srgbClr>
                  </a:outerShdw>
                </a:effectLst>
                <a:latin typeface="Arial Narrow" panose="020B0606020202030204" pitchFamily="34" charset="0"/>
              </a:rPr>
              <a:t>ESCO Projects </a:t>
            </a:r>
            <a:endParaRPr lang="en-US" b="1" dirty="0">
              <a:solidFill>
                <a:srgbClr val="800080"/>
              </a:solidFill>
              <a:effectLst>
                <a:outerShdw blurRad="38100" dist="38100" dir="2700000" algn="tl">
                  <a:srgbClr val="000000">
                    <a:alpha val="43137"/>
                  </a:srgbClr>
                </a:outerShdw>
              </a:effectLst>
              <a:latin typeface="Arial Narrow" panose="020B0606020202030204" pitchFamily="34" charset="0"/>
            </a:endParaRPr>
          </a:p>
        </p:txBody>
      </p:sp>
      <p:sp>
        <p:nvSpPr>
          <p:cNvPr id="6" name="Slide Number Placeholder 5"/>
          <p:cNvSpPr>
            <a:spLocks noGrp="1"/>
          </p:cNvSpPr>
          <p:nvPr>
            <p:ph type="sldNum" sz="quarter" idx="12"/>
          </p:nvPr>
        </p:nvSpPr>
        <p:spPr/>
        <p:txBody>
          <a:bodyPr/>
          <a:lstStyle/>
          <a:p>
            <a:pPr>
              <a:defRPr/>
            </a:pPr>
            <a:fld id="{795B77E9-51A3-439A-9BBD-ECC7C1EEF567}" type="slidenum">
              <a:rPr lang="en-US" smtClean="0"/>
              <a:pPr>
                <a:defRPr/>
              </a:pPr>
              <a:t>25</a:t>
            </a:fld>
            <a:endParaRPr lang="en-US" dirty="0"/>
          </a:p>
        </p:txBody>
      </p:sp>
      <p:sp>
        <p:nvSpPr>
          <p:cNvPr id="8" name="Rectangle 3"/>
          <p:cNvSpPr txBox="1">
            <a:spLocks noChangeArrowheads="1"/>
          </p:cNvSpPr>
          <p:nvPr/>
        </p:nvSpPr>
        <p:spPr>
          <a:xfrm>
            <a:off x="381000" y="880535"/>
            <a:ext cx="9254067" cy="5621868"/>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lnSpc>
                <a:spcPct val="90000"/>
              </a:lnSpc>
              <a:spcBef>
                <a:spcPct val="0"/>
              </a:spcBef>
              <a:spcAft>
                <a:spcPts val="0"/>
              </a:spcAft>
              <a:buNone/>
            </a:pPr>
            <a:endParaRPr lang="en-US" sz="2800" dirty="0"/>
          </a:p>
          <a:p>
            <a:pPr marL="0" indent="0" fontAlgn="auto">
              <a:lnSpc>
                <a:spcPct val="90000"/>
              </a:lnSpc>
              <a:spcBef>
                <a:spcPct val="0"/>
              </a:spcBef>
              <a:spcAft>
                <a:spcPts val="600"/>
              </a:spcAft>
              <a:buNone/>
            </a:pPr>
            <a:r>
              <a:rPr lang="en-US" sz="2800" dirty="0" smtClean="0">
                <a:solidFill>
                  <a:srgbClr val="800080"/>
                </a:solidFill>
              </a:rPr>
              <a:t>Key features of the Energy Service Company (ESCO) projects:</a:t>
            </a:r>
            <a:endParaRPr lang="en-US" sz="2800" dirty="0">
              <a:solidFill>
                <a:srgbClr val="800080"/>
              </a:solidFill>
            </a:endParaRPr>
          </a:p>
          <a:p>
            <a:pPr marL="342900" lvl="1" indent="-342900" fontAlgn="auto">
              <a:lnSpc>
                <a:spcPct val="120000"/>
              </a:lnSpc>
              <a:spcBef>
                <a:spcPct val="0"/>
              </a:spcBef>
              <a:spcAft>
                <a:spcPts val="0"/>
              </a:spcAft>
              <a:buFont typeface="Arial" panose="020B0604020202020204" pitchFamily="34" charset="0"/>
              <a:buChar char="•"/>
            </a:pPr>
            <a:r>
              <a:rPr lang="en-US" sz="2400" dirty="0" smtClean="0"/>
              <a:t>Results in significant energy savings</a:t>
            </a:r>
          </a:p>
          <a:p>
            <a:pPr marL="342900" lvl="1" indent="-342900" fontAlgn="auto">
              <a:lnSpc>
                <a:spcPct val="120000"/>
              </a:lnSpc>
              <a:spcBef>
                <a:spcPct val="0"/>
              </a:spcBef>
              <a:spcAft>
                <a:spcPts val="0"/>
              </a:spcAft>
              <a:buFont typeface="Arial" panose="020B0604020202020204" pitchFamily="34" charset="0"/>
              <a:buChar char="•"/>
            </a:pPr>
            <a:r>
              <a:rPr lang="en-US" sz="2400" dirty="0" smtClean="0"/>
              <a:t>DMME must review and approve </a:t>
            </a:r>
          </a:p>
          <a:p>
            <a:pPr marL="342900" lvl="1" indent="-342900" fontAlgn="auto">
              <a:lnSpc>
                <a:spcPct val="120000"/>
              </a:lnSpc>
              <a:spcBef>
                <a:spcPct val="0"/>
              </a:spcBef>
              <a:spcAft>
                <a:spcPts val="0"/>
              </a:spcAft>
              <a:buFont typeface="Arial" panose="020B0604020202020204" pitchFamily="34" charset="0"/>
              <a:buChar char="•"/>
            </a:pPr>
            <a:r>
              <a:rPr lang="en-US" sz="2400" dirty="0" smtClean="0"/>
              <a:t>DGS has a standard contract and list of approved vendors</a:t>
            </a:r>
          </a:p>
          <a:p>
            <a:pPr marL="342900" lvl="1" indent="-342900" fontAlgn="auto">
              <a:lnSpc>
                <a:spcPct val="120000"/>
              </a:lnSpc>
              <a:spcBef>
                <a:spcPct val="0"/>
              </a:spcBef>
              <a:spcAft>
                <a:spcPts val="0"/>
              </a:spcAft>
              <a:buFont typeface="Arial" panose="020B0604020202020204" pitchFamily="34" charset="0"/>
              <a:buChar char="•"/>
            </a:pPr>
            <a:r>
              <a:rPr lang="en-US" sz="2400" dirty="0" smtClean="0"/>
              <a:t>Maintenance reserve funding can be used on activity or component that results in energy savings that equal project costs</a:t>
            </a:r>
          </a:p>
          <a:p>
            <a:pPr marL="0" lvl="1" indent="0" fontAlgn="auto">
              <a:lnSpc>
                <a:spcPct val="120000"/>
              </a:lnSpc>
              <a:spcBef>
                <a:spcPts val="600"/>
              </a:spcBef>
              <a:spcAft>
                <a:spcPts val="600"/>
              </a:spcAft>
              <a:buNone/>
            </a:pPr>
            <a:r>
              <a:rPr lang="en-US" sz="2900" dirty="0">
                <a:solidFill>
                  <a:srgbClr val="800080"/>
                </a:solidFill>
              </a:rPr>
              <a:t>Levels of Approval</a:t>
            </a:r>
          </a:p>
          <a:p>
            <a:pPr marL="0" lvl="1" indent="0" fontAlgn="auto">
              <a:lnSpc>
                <a:spcPct val="120000"/>
              </a:lnSpc>
              <a:spcBef>
                <a:spcPct val="0"/>
              </a:spcBef>
              <a:spcAft>
                <a:spcPts val="600"/>
              </a:spcAft>
              <a:buNone/>
            </a:pPr>
            <a:r>
              <a:rPr lang="en-US" sz="2400" dirty="0">
                <a:solidFill>
                  <a:srgbClr val="800080"/>
                </a:solidFill>
              </a:rPr>
              <a:t>	</a:t>
            </a:r>
            <a:r>
              <a:rPr lang="en-US" sz="2400" b="1" dirty="0" smtClean="0"/>
              <a:t>Operating </a:t>
            </a:r>
            <a:r>
              <a:rPr lang="en-US" sz="2400" b="1" dirty="0"/>
              <a:t>Expense when</a:t>
            </a:r>
            <a:r>
              <a:rPr lang="en-US" sz="2400" dirty="0"/>
              <a:t>:</a:t>
            </a:r>
          </a:p>
          <a:p>
            <a:pPr marL="742950" lvl="2" indent="-342900" fontAlgn="auto">
              <a:lnSpc>
                <a:spcPct val="120000"/>
              </a:lnSpc>
              <a:spcBef>
                <a:spcPct val="0"/>
              </a:spcBef>
              <a:spcAft>
                <a:spcPts val="0"/>
              </a:spcAft>
              <a:buFont typeface="Wingdings" panose="05000000000000000000" pitchFamily="2" charset="2"/>
              <a:buChar char="§"/>
            </a:pPr>
            <a:r>
              <a:rPr lang="en-US" sz="2100" dirty="0" smtClean="0"/>
              <a:t>Total </a:t>
            </a:r>
            <a:r>
              <a:rPr lang="en-US" sz="2100" dirty="0"/>
              <a:t>cost ≤ $3million, </a:t>
            </a:r>
            <a:r>
              <a:rPr lang="en-US" sz="2100" dirty="0" smtClean="0"/>
              <a:t>or </a:t>
            </a:r>
            <a:r>
              <a:rPr lang="en-US" sz="2100" dirty="0"/>
              <a:t>≥$ 3million but ≤ $7 million if energy savings offset the </a:t>
            </a:r>
            <a:r>
              <a:rPr lang="en-US" sz="2100" dirty="0" smtClean="0"/>
              <a:t>cost</a:t>
            </a:r>
          </a:p>
          <a:p>
            <a:pPr marL="400050" lvl="2" indent="0" fontAlgn="auto">
              <a:lnSpc>
                <a:spcPct val="120000"/>
              </a:lnSpc>
              <a:spcBef>
                <a:spcPct val="0"/>
              </a:spcBef>
              <a:spcAft>
                <a:spcPts val="0"/>
              </a:spcAft>
              <a:buNone/>
            </a:pPr>
            <a:endParaRPr lang="en-US" sz="1600" dirty="0"/>
          </a:p>
          <a:p>
            <a:pPr marL="0" lvl="1" indent="0" fontAlgn="auto">
              <a:lnSpc>
                <a:spcPct val="120000"/>
              </a:lnSpc>
              <a:spcBef>
                <a:spcPct val="0"/>
              </a:spcBef>
              <a:spcAft>
                <a:spcPts val="600"/>
              </a:spcAft>
              <a:buNone/>
            </a:pPr>
            <a:r>
              <a:rPr lang="en-US" sz="2400" dirty="0" smtClean="0"/>
              <a:t>	</a:t>
            </a:r>
            <a:r>
              <a:rPr lang="en-US" sz="2400" b="1" dirty="0"/>
              <a:t>Capital Expense when</a:t>
            </a:r>
            <a:r>
              <a:rPr lang="en-US" sz="2400" dirty="0"/>
              <a:t>:</a:t>
            </a:r>
          </a:p>
          <a:p>
            <a:pPr marL="742950" lvl="2" indent="-342900" fontAlgn="auto">
              <a:lnSpc>
                <a:spcPct val="120000"/>
              </a:lnSpc>
              <a:spcBef>
                <a:spcPct val="0"/>
              </a:spcBef>
              <a:spcAft>
                <a:spcPts val="0"/>
              </a:spcAft>
              <a:buFont typeface="Wingdings" panose="05000000000000000000" pitchFamily="2" charset="2"/>
              <a:buChar char="§"/>
            </a:pPr>
            <a:r>
              <a:rPr lang="en-US" sz="2100" dirty="0"/>
              <a:t>Total cost ≥ $</a:t>
            </a:r>
            <a:r>
              <a:rPr lang="en-US" sz="2100" dirty="0" smtClean="0"/>
              <a:t>3 million </a:t>
            </a:r>
            <a:r>
              <a:rPr lang="en-US" sz="2100" dirty="0"/>
              <a:t>but ≤ $7 million and energy savings do NOT offset the cost</a:t>
            </a:r>
          </a:p>
          <a:p>
            <a:pPr marL="742950" lvl="2" indent="-342900" fontAlgn="auto">
              <a:lnSpc>
                <a:spcPct val="120000"/>
              </a:lnSpc>
              <a:spcBef>
                <a:spcPct val="0"/>
              </a:spcBef>
              <a:spcAft>
                <a:spcPts val="0"/>
              </a:spcAft>
              <a:buFont typeface="Wingdings" panose="05000000000000000000" pitchFamily="2" charset="2"/>
              <a:buChar char="§"/>
            </a:pPr>
            <a:r>
              <a:rPr lang="en-US" sz="2100" dirty="0" smtClean="0"/>
              <a:t>Total cost greater than $7 million</a:t>
            </a:r>
            <a:endParaRPr lang="en-US" sz="2100" dirty="0"/>
          </a:p>
          <a:p>
            <a:pPr marL="0" lvl="1" indent="0" fontAlgn="auto">
              <a:lnSpc>
                <a:spcPct val="120000"/>
              </a:lnSpc>
              <a:spcBef>
                <a:spcPts val="600"/>
              </a:spcBef>
              <a:spcAft>
                <a:spcPts val="0"/>
              </a:spcAft>
              <a:buNone/>
            </a:pPr>
            <a:r>
              <a:rPr lang="en-US" sz="2900" dirty="0" smtClean="0">
                <a:solidFill>
                  <a:srgbClr val="800080"/>
                </a:solidFill>
              </a:rPr>
              <a:t>DPB notification</a:t>
            </a:r>
            <a:r>
              <a:rPr lang="en-US" dirty="0">
                <a:solidFill>
                  <a:srgbClr val="800080"/>
                </a:solidFill>
              </a:rPr>
              <a:t> </a:t>
            </a:r>
            <a:r>
              <a:rPr lang="en-US" dirty="0" smtClean="0">
                <a:solidFill>
                  <a:srgbClr val="800080"/>
                </a:solidFill>
              </a:rPr>
              <a:t>required for </a:t>
            </a:r>
            <a:r>
              <a:rPr lang="en-US" sz="2900" dirty="0" smtClean="0">
                <a:solidFill>
                  <a:srgbClr val="800080"/>
                </a:solidFill>
              </a:rPr>
              <a:t>any </a:t>
            </a:r>
            <a:r>
              <a:rPr lang="en-US" sz="2900" dirty="0">
                <a:solidFill>
                  <a:srgbClr val="800080"/>
                </a:solidFill>
              </a:rPr>
              <a:t>project costing ≥ $ 250,000</a:t>
            </a:r>
          </a:p>
          <a:p>
            <a:pPr marL="0" indent="0" fontAlgn="auto">
              <a:lnSpc>
                <a:spcPct val="90000"/>
              </a:lnSpc>
              <a:spcAft>
                <a:spcPts val="0"/>
              </a:spcAft>
              <a:buNone/>
            </a:pPr>
            <a:endParaRPr lang="en-US" dirty="0" smtClean="0">
              <a:solidFill>
                <a:srgbClr val="800080"/>
              </a:solidFill>
            </a:endParaRPr>
          </a:p>
          <a:p>
            <a:pPr fontAlgn="auto">
              <a:lnSpc>
                <a:spcPct val="90000"/>
              </a:lnSpc>
              <a:spcBef>
                <a:spcPct val="0"/>
              </a:spcBef>
              <a:spcAft>
                <a:spcPts val="0"/>
              </a:spcAft>
            </a:pPr>
            <a:endParaRPr lang="en-US" sz="2400" dirty="0" smtClean="0"/>
          </a:p>
          <a:p>
            <a:pPr fontAlgn="auto">
              <a:lnSpc>
                <a:spcPct val="90000"/>
              </a:lnSpc>
              <a:spcBef>
                <a:spcPct val="0"/>
              </a:spcBef>
              <a:spcAft>
                <a:spcPts val="0"/>
              </a:spcAft>
            </a:pPr>
            <a:endParaRPr lang="en-US" sz="2400" dirty="0" smtClean="0"/>
          </a:p>
        </p:txBody>
      </p:sp>
    </p:spTree>
    <p:extLst>
      <p:ext uri="{BB962C8B-B14F-4D97-AF65-F5344CB8AC3E}">
        <p14:creationId xmlns:p14="http://schemas.microsoft.com/office/powerpoint/2010/main" val="3361297692"/>
      </p:ext>
    </p:extLst>
  </p:cSld>
  <p:clrMapOvr>
    <a:masterClrMapping/>
  </p:clrMapOvr>
  <p:transition>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00080"/>
                </a:solidFill>
                <a:effectLst>
                  <a:outerShdw blurRad="38100" dist="38100" dir="2700000" algn="tl">
                    <a:srgbClr val="000000">
                      <a:alpha val="43137"/>
                    </a:srgbClr>
                  </a:outerShdw>
                </a:effectLst>
                <a:latin typeface="Arial Narrow" panose="020B0606020202030204" pitchFamily="34" charset="0"/>
              </a:rPr>
              <a:t>Environmental</a:t>
            </a:r>
            <a:r>
              <a:rPr lang="en-US" dirty="0" smtClean="0"/>
              <a:t> </a:t>
            </a:r>
            <a:r>
              <a:rPr lang="en-US" b="1" dirty="0">
                <a:solidFill>
                  <a:srgbClr val="800080"/>
                </a:solidFill>
                <a:effectLst>
                  <a:outerShdw blurRad="38100" dist="38100" dir="2700000" algn="tl">
                    <a:srgbClr val="000000">
                      <a:alpha val="43137"/>
                    </a:srgbClr>
                  </a:outerShdw>
                </a:effectLst>
                <a:latin typeface="Arial Narrow" panose="020B0606020202030204" pitchFamily="34" charset="0"/>
              </a:rPr>
              <a:t>Impact Reports</a:t>
            </a:r>
          </a:p>
        </p:txBody>
      </p:sp>
      <p:sp>
        <p:nvSpPr>
          <p:cNvPr id="3" name="Content Placeholder 2"/>
          <p:cNvSpPr>
            <a:spLocks noGrp="1"/>
          </p:cNvSpPr>
          <p:nvPr>
            <p:ph idx="1"/>
          </p:nvPr>
        </p:nvSpPr>
        <p:spPr/>
        <p:txBody>
          <a:bodyPr>
            <a:normAutofit/>
          </a:bodyPr>
          <a:lstStyle/>
          <a:p>
            <a:r>
              <a:rPr lang="en-US" sz="2400" dirty="0" smtClean="0"/>
              <a:t>Construction projects costing more than $500,000 required to provide an environmental impact report (EIR) to DEQ </a:t>
            </a:r>
            <a:r>
              <a:rPr lang="en-US" sz="2400" dirty="0"/>
              <a:t>(§ 10.1-1188, Code of Virginia)</a:t>
            </a:r>
            <a:endParaRPr lang="en-US" sz="2400" dirty="0" smtClean="0"/>
          </a:p>
          <a:p>
            <a:r>
              <a:rPr lang="en-US" sz="2400" dirty="0" smtClean="0"/>
              <a:t>The EIR is reviewed by state natural/historic resources agencies and approved by the Secretary </a:t>
            </a:r>
            <a:r>
              <a:rPr lang="en-US" sz="2400" dirty="0"/>
              <a:t>of </a:t>
            </a:r>
            <a:r>
              <a:rPr lang="en-US" sz="2400" dirty="0" smtClean="0"/>
              <a:t>Administration</a:t>
            </a:r>
          </a:p>
          <a:p>
            <a:r>
              <a:rPr lang="en-US" sz="2400" dirty="0" smtClean="0"/>
              <a:t>Department of Accounts (DOA) is not supposed to release funds for capital projects until the EIR </a:t>
            </a:r>
            <a:r>
              <a:rPr lang="en-US" sz="2400" dirty="0"/>
              <a:t>is approved (§ </a:t>
            </a:r>
            <a:r>
              <a:rPr lang="en-US" sz="2400" dirty="0" smtClean="0"/>
              <a:t>10.1-1190, Code of Virginia)</a:t>
            </a:r>
          </a:p>
          <a:p>
            <a:r>
              <a:rPr lang="en-US" sz="2400" dirty="0" smtClean="0"/>
              <a:t>DPB is working with DGS to include a check box on CO-2 forms for agencies to fill out related to EIR’s to help provide guidance to DOA</a:t>
            </a:r>
          </a:p>
          <a:p>
            <a:r>
              <a:rPr lang="en-US" sz="2400" dirty="0" smtClean="0"/>
              <a:t>Agencies will be notified once these efforts are in place</a:t>
            </a:r>
          </a:p>
          <a:p>
            <a:endParaRPr lang="en-US" sz="2400" dirty="0" smtClean="0"/>
          </a:p>
          <a:p>
            <a:endParaRPr lang="en-US" dirty="0" smtClean="0"/>
          </a:p>
          <a:p>
            <a:endParaRPr lang="en-US" dirty="0" smtClean="0"/>
          </a:p>
        </p:txBody>
      </p:sp>
      <p:sp>
        <p:nvSpPr>
          <p:cNvPr id="4" name="Slide Number Placeholder 3"/>
          <p:cNvSpPr>
            <a:spLocks noGrp="1"/>
          </p:cNvSpPr>
          <p:nvPr>
            <p:ph type="sldNum" sz="quarter" idx="12"/>
          </p:nvPr>
        </p:nvSpPr>
        <p:spPr/>
        <p:txBody>
          <a:bodyPr/>
          <a:lstStyle/>
          <a:p>
            <a:pPr>
              <a:defRPr/>
            </a:pPr>
            <a:fld id="{D8877970-D768-4D1B-88EC-DC164B05530A}" type="slidenum">
              <a:rPr lang="en-US" smtClean="0"/>
              <a:pPr>
                <a:defRPr/>
              </a:pPr>
              <a:t>26</a:t>
            </a:fld>
            <a:endParaRPr lang="en-US" dirty="0"/>
          </a:p>
        </p:txBody>
      </p:sp>
    </p:spTree>
    <p:extLst>
      <p:ext uri="{BB962C8B-B14F-4D97-AF65-F5344CB8AC3E}">
        <p14:creationId xmlns:p14="http://schemas.microsoft.com/office/powerpoint/2010/main" val="2665013538"/>
      </p:ext>
    </p:extLst>
  </p:cSld>
  <p:clrMapOvr>
    <a:masterClrMapping/>
  </p:clrMapOvr>
  <p:transition>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752600"/>
            <a:ext cx="2832557" cy="29603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4" name="Rectangle 2"/>
          <p:cNvSpPr>
            <a:spLocks noGrp="1" noChangeArrowheads="1"/>
          </p:cNvSpPr>
          <p:nvPr>
            <p:ph type="ctrTitle" idx="4294967295"/>
          </p:nvPr>
        </p:nvSpPr>
        <p:spPr>
          <a:xfrm>
            <a:off x="1447800" y="2133600"/>
            <a:ext cx="6400800" cy="106680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ormAutofit/>
          </a:bodyPr>
          <a:lstStyle/>
          <a:p>
            <a:pPr algn="l">
              <a:defRPr/>
            </a:pPr>
            <a:r>
              <a:rPr lang="en-US" dirty="0" smtClean="0">
                <a:effectLst>
                  <a:outerShdw blurRad="38100" dist="38100" dir="2700000" algn="tl">
                    <a:srgbClr val="000000">
                      <a:alpha val="43137"/>
                    </a:srgbClr>
                  </a:outerShdw>
                </a:effectLst>
                <a:latin typeface="Calibri headings"/>
              </a:rPr>
              <a:t>Any Questions?</a:t>
            </a:r>
            <a:endParaRPr lang="en-US" dirty="0">
              <a:solidFill>
                <a:srgbClr val="800080"/>
              </a:solidFill>
              <a:effectLst>
                <a:outerShdw blurRad="38100" dist="38100" dir="2700000" algn="tl">
                  <a:srgbClr val="000000">
                    <a:alpha val="43137"/>
                  </a:srgbClr>
                </a:outerShdw>
              </a:effectLst>
            </a:endParaRPr>
          </a:p>
        </p:txBody>
      </p:sp>
      <p:sp>
        <p:nvSpPr>
          <p:cNvPr id="7172" name="Rectangle 7"/>
          <p:cNvSpPr>
            <a:spLocks noChangeArrowheads="1"/>
          </p:cNvSpPr>
          <p:nvPr/>
        </p:nvSpPr>
        <p:spPr bwMode="auto">
          <a:xfrm>
            <a:off x="304800" y="588433"/>
            <a:ext cx="9296400" cy="228600"/>
          </a:xfrm>
          <a:prstGeom prst="rect">
            <a:avLst/>
          </a:prstGeom>
          <a:solidFill>
            <a:schemeClr val="accent1"/>
          </a:solidFill>
          <a:ln w="9525" algn="ctr">
            <a:solidFill>
              <a:schemeClr val="tx1"/>
            </a:solidFill>
            <a:round/>
            <a:headEnd/>
            <a:tailEnd/>
          </a:ln>
        </p:spPr>
        <p:txBody>
          <a:bodyPr/>
          <a:lstStyle/>
          <a:p>
            <a:pPr eaLnBrk="0" hangingPunct="0"/>
            <a:endParaRPr lang="en-US" dirty="0"/>
          </a:p>
        </p:txBody>
      </p:sp>
      <p:sp>
        <p:nvSpPr>
          <p:cNvPr id="7173" name="Rectangle 8"/>
          <p:cNvSpPr>
            <a:spLocks noChangeArrowheads="1"/>
          </p:cNvSpPr>
          <p:nvPr/>
        </p:nvSpPr>
        <p:spPr bwMode="auto">
          <a:xfrm>
            <a:off x="381000" y="5334000"/>
            <a:ext cx="9296400" cy="228600"/>
          </a:xfrm>
          <a:prstGeom prst="rect">
            <a:avLst/>
          </a:prstGeom>
          <a:solidFill>
            <a:schemeClr val="accent1"/>
          </a:solidFill>
          <a:ln w="9525" algn="ctr">
            <a:solidFill>
              <a:schemeClr val="tx1"/>
            </a:solidFill>
            <a:round/>
            <a:headEnd/>
            <a:tailEnd/>
          </a:ln>
        </p:spPr>
        <p:txBody>
          <a:bodyPr/>
          <a:lstStyle/>
          <a:p>
            <a:pPr eaLnBrk="0" hangingPunct="0"/>
            <a:endParaRPr lang="en-US" dirty="0"/>
          </a:p>
        </p:txBody>
      </p:sp>
      <p:sp>
        <p:nvSpPr>
          <p:cNvPr id="3" name="Slide Number Placeholder 2"/>
          <p:cNvSpPr>
            <a:spLocks noGrp="1"/>
          </p:cNvSpPr>
          <p:nvPr>
            <p:ph type="sldNum" sz="quarter" idx="12"/>
          </p:nvPr>
        </p:nvSpPr>
        <p:spPr/>
        <p:txBody>
          <a:bodyPr/>
          <a:lstStyle/>
          <a:p>
            <a:pPr>
              <a:defRPr/>
            </a:pPr>
            <a:fld id="{06590D4A-2123-4F30-AC47-97CAA5D3AC89}" type="slidenum">
              <a:rPr lang="en-US" smtClean="0"/>
              <a:pPr>
                <a:defRPr/>
              </a:pPr>
              <a:t>27</a:t>
            </a:fld>
            <a:endParaRPr lang="en-US" dirty="0"/>
          </a:p>
        </p:txBody>
      </p:sp>
    </p:spTree>
    <p:extLst>
      <p:ext uri="{BB962C8B-B14F-4D97-AF65-F5344CB8AC3E}">
        <p14:creationId xmlns:p14="http://schemas.microsoft.com/office/powerpoint/2010/main" val="2018495548"/>
      </p:ext>
    </p:extLst>
  </p:cSld>
  <p:clrMapOvr>
    <a:masterClrMapping/>
  </p:clrMapOvr>
  <p:transition>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2"/>
          </p:nvPr>
        </p:nvSpPr>
        <p:spPr/>
        <p:txBody>
          <a:bodyPr/>
          <a:lstStyle/>
          <a:p>
            <a:pPr>
              <a:defRPr/>
            </a:pPr>
            <a:fld id="{B9C5D5DB-1B92-4CC1-843C-394897174391}" type="slidenum">
              <a:rPr lang="en-US" smtClean="0"/>
              <a:pPr>
                <a:defRPr/>
              </a:pPr>
              <a:t>28</a:t>
            </a:fld>
            <a:endParaRPr lang="en-US" dirty="0" smtClean="0"/>
          </a:p>
        </p:txBody>
      </p:sp>
      <p:sp>
        <p:nvSpPr>
          <p:cNvPr id="32772" name="Rectangle 3"/>
          <p:cNvSpPr>
            <a:spLocks noChangeArrowheads="1"/>
          </p:cNvSpPr>
          <p:nvPr/>
        </p:nvSpPr>
        <p:spPr bwMode="auto">
          <a:xfrm>
            <a:off x="1676400" y="1905000"/>
            <a:ext cx="6705600" cy="3048000"/>
          </a:xfrm>
          <a:prstGeom prst="rect">
            <a:avLst/>
          </a:prstGeom>
          <a:noFill/>
          <a:ln w="9525">
            <a:noFill/>
            <a:miter lim="800000"/>
            <a:headEnd/>
            <a:tailEnd/>
          </a:ln>
        </p:spPr>
        <p:txBody>
          <a:bodyPr/>
          <a:lstStyle/>
          <a:p>
            <a:pPr eaLnBrk="0" hangingPunct="0"/>
            <a:endParaRPr lang="en-US" dirty="0"/>
          </a:p>
        </p:txBody>
      </p:sp>
      <p:grpSp>
        <p:nvGrpSpPr>
          <p:cNvPr id="2" name="Group 4"/>
          <p:cNvGrpSpPr>
            <a:grpSpLocks/>
          </p:cNvGrpSpPr>
          <p:nvPr/>
        </p:nvGrpSpPr>
        <p:grpSpPr bwMode="auto">
          <a:xfrm>
            <a:off x="1953155" y="2198706"/>
            <a:ext cx="5378450" cy="457200"/>
            <a:chOff x="1200" y="1721"/>
            <a:chExt cx="3080" cy="288"/>
          </a:xfrm>
        </p:grpSpPr>
        <p:sp>
          <p:nvSpPr>
            <p:cNvPr id="201734" name="Rectangle 6"/>
            <p:cNvSpPr>
              <a:spLocks noChangeArrowheads="1"/>
            </p:cNvSpPr>
            <p:nvPr/>
          </p:nvSpPr>
          <p:spPr bwMode="auto">
            <a:xfrm>
              <a:off x="1200" y="1721"/>
              <a:ext cx="3080" cy="288"/>
            </a:xfrm>
            <a:prstGeom prst="rect">
              <a:avLst/>
            </a:prstGeom>
            <a:noFill/>
            <a:ln w="9525">
              <a:noFill/>
              <a:miter lim="800000"/>
              <a:headEnd/>
              <a:tailEnd/>
            </a:ln>
            <a:effectLst/>
          </p:spPr>
          <p:txBody>
            <a:bodyPr wrap="none">
              <a:spAutoFit/>
            </a:bodyPr>
            <a:lstStyle/>
            <a:p>
              <a:pPr eaLnBrk="0" hangingPunct="0">
                <a:defRPr/>
              </a:pPr>
              <a:r>
                <a:rPr lang="en-US" b="1" dirty="0">
                  <a:solidFill>
                    <a:srgbClr val="990099"/>
                  </a:solidFill>
                  <a:effectLst>
                    <a:outerShdw blurRad="38100" dist="38100" dir="2700000" algn="tl">
                      <a:srgbClr val="000000"/>
                    </a:outerShdw>
                  </a:effectLst>
                  <a:latin typeface="Calibri headings"/>
                  <a:cs typeface="+mn-cs"/>
                </a:rPr>
                <a:t>Department of Planning and Budget</a:t>
              </a:r>
              <a:endParaRPr lang="en-US" b="1" dirty="0">
                <a:solidFill>
                  <a:schemeClr val="accent2"/>
                </a:solidFill>
                <a:latin typeface="Calibri headings"/>
                <a:cs typeface="+mn-cs"/>
              </a:endParaRPr>
            </a:p>
          </p:txBody>
        </p:sp>
      </p:grpSp>
      <p:pic>
        <p:nvPicPr>
          <p:cNvPr id="32774" name="Object 5"/>
          <p:cNvPicPr>
            <a:picLocks noChangeAspect="1" noChangeArrowheads="1"/>
          </p:cNvPicPr>
          <p:nvPr/>
        </p:nvPicPr>
        <p:blipFill>
          <a:blip r:embed="rId3" cstate="print"/>
          <a:srcRect/>
          <a:stretch>
            <a:fillRect/>
          </a:stretch>
        </p:blipFill>
        <p:spPr bwMode="auto">
          <a:xfrm>
            <a:off x="4199467" y="533400"/>
            <a:ext cx="1423988" cy="12731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3" name="Table 2"/>
          <p:cNvGraphicFramePr>
            <a:graphicFrameLocks noGrp="1"/>
          </p:cNvGraphicFramePr>
          <p:nvPr>
            <p:extLst>
              <p:ext uri="{D42A27DB-BD31-4B8C-83A1-F6EECF244321}">
                <p14:modId xmlns:p14="http://schemas.microsoft.com/office/powerpoint/2010/main" val="1576728941"/>
              </p:ext>
            </p:extLst>
          </p:nvPr>
        </p:nvGraphicFramePr>
        <p:xfrm>
          <a:off x="758560" y="2819400"/>
          <a:ext cx="8305802" cy="1767840"/>
        </p:xfrm>
        <a:graphic>
          <a:graphicData uri="http://schemas.openxmlformats.org/drawingml/2006/table">
            <a:tbl>
              <a:tblPr firstRow="1" bandRow="1">
                <a:tableStyleId>{2D5ABB26-0587-4C30-8999-92F81FD0307C}</a:tableStyleId>
              </a:tblPr>
              <a:tblGrid>
                <a:gridCol w="4152901">
                  <a:extLst>
                    <a:ext uri="{9D8B030D-6E8A-4147-A177-3AD203B41FA5}">
                      <a16:colId xmlns:a16="http://schemas.microsoft.com/office/drawing/2014/main" val="20000"/>
                    </a:ext>
                  </a:extLst>
                </a:gridCol>
                <a:gridCol w="4152901">
                  <a:extLst>
                    <a:ext uri="{9D8B030D-6E8A-4147-A177-3AD203B41FA5}">
                      <a16:colId xmlns:a16="http://schemas.microsoft.com/office/drawing/2014/main" val="20001"/>
                    </a:ext>
                  </a:extLst>
                </a:gridCol>
              </a:tblGrid>
              <a:tr h="1676400">
                <a:tc>
                  <a:txBody>
                    <a:bodyPr/>
                    <a:lstStyle/>
                    <a:p>
                      <a:pPr algn="ctr" eaLnBrk="0" hangingPunct="0">
                        <a:spcBef>
                          <a:spcPct val="50000"/>
                        </a:spcBef>
                        <a:defRPr/>
                      </a:pPr>
                      <a:r>
                        <a:rPr lang="en-US" sz="2000" dirty="0" smtClean="0"/>
                        <a:t>Michael D. Maul </a:t>
                      </a:r>
                      <a:br>
                        <a:rPr lang="en-US" sz="2000" dirty="0" smtClean="0"/>
                      </a:br>
                      <a:r>
                        <a:rPr lang="en-US" sz="2000" dirty="0" smtClean="0"/>
                        <a:t>Associate Director</a:t>
                      </a:r>
                    </a:p>
                    <a:p>
                      <a:pPr algn="ctr" eaLnBrk="0" hangingPunct="0">
                        <a:spcBef>
                          <a:spcPct val="50000"/>
                        </a:spcBef>
                        <a:defRPr/>
                      </a:pPr>
                      <a:r>
                        <a:rPr lang="en-US" sz="2000" dirty="0" smtClean="0"/>
                        <a:t>(804) 786-6657</a:t>
                      </a:r>
                      <a:br>
                        <a:rPr lang="en-US" sz="2000" dirty="0" smtClean="0"/>
                      </a:br>
                      <a:r>
                        <a:rPr lang="en-US" sz="2000" u="none" dirty="0" smtClean="0">
                          <a:solidFill>
                            <a:schemeClr val="tx1"/>
                          </a:solidFill>
                        </a:rPr>
                        <a:t>Michael.Maul@dpb.virginia.gov</a:t>
                      </a:r>
                    </a:p>
                    <a:p>
                      <a:endParaRPr lang="en-US" sz="2000" dirty="0"/>
                    </a:p>
                  </a:txBody>
                  <a:tcPr/>
                </a:tc>
                <a:tc>
                  <a:txBody>
                    <a:bodyPr/>
                    <a:lstStyle/>
                    <a:p>
                      <a:pPr algn="ctr"/>
                      <a:r>
                        <a:rPr lang="en-US" sz="2000" dirty="0" smtClean="0"/>
                        <a:t>Emily Grimes</a:t>
                      </a:r>
                    </a:p>
                    <a:p>
                      <a:pPr algn="ctr"/>
                      <a:r>
                        <a:rPr lang="en-US" sz="2000" dirty="0" smtClean="0"/>
                        <a:t>Capital Coordinator</a:t>
                      </a:r>
                    </a:p>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(804) 786-1687</a:t>
                      </a:r>
                      <a:br>
                        <a:rPr kumimoji="0" lang="en-US" sz="2000" b="0" i="0" u="none" strike="noStrike" kern="1200" cap="none" spc="0" normalizeH="0" baseline="0" noProof="0" dirty="0" smtClean="0">
                          <a:ln>
                            <a:noFill/>
                          </a:ln>
                          <a:solidFill>
                            <a:prstClr val="black"/>
                          </a:solidFill>
                          <a:effectLst/>
                          <a:uLnTx/>
                          <a:uFillTx/>
                          <a:latin typeface="+mn-lt"/>
                          <a:ea typeface="+mn-ea"/>
                          <a:cs typeface="+mn-cs"/>
                        </a:rPr>
                      </a:br>
                      <a:r>
                        <a:rPr kumimoji="0" lang="en-US" sz="2000" b="0" i="0" u="none" strike="noStrike" kern="1200" cap="none" spc="0" normalizeH="0" baseline="0" noProof="0" dirty="0" smtClean="0">
                          <a:ln>
                            <a:noFill/>
                          </a:ln>
                          <a:solidFill>
                            <a:prstClr val="black"/>
                          </a:solidFill>
                          <a:effectLst/>
                          <a:uLnTx/>
                          <a:uFillTx/>
                          <a:latin typeface="+mn-lt"/>
                          <a:ea typeface="+mn-ea"/>
                          <a:cs typeface="+mn-cs"/>
                        </a:rPr>
                        <a:t>Emily.Grimes@dpb.virginia.gov</a:t>
                      </a:r>
                    </a:p>
                    <a:p>
                      <a:pPr algn="ctr"/>
                      <a:endParaRPr lang="en-US" sz="2000" dirty="0" smtClean="0"/>
                    </a:p>
                  </a:txBody>
                  <a:tcPr/>
                </a:tc>
                <a:extLst>
                  <a:ext uri="{0D108BD9-81ED-4DB2-BD59-A6C34878D82A}">
                    <a16:rowId xmlns:a16="http://schemas.microsoft.com/office/drawing/2014/main" val="10000"/>
                  </a:ext>
                </a:extLst>
              </a:tr>
            </a:tbl>
          </a:graphicData>
        </a:graphic>
      </p:graphicFrame>
      <p:sp>
        <p:nvSpPr>
          <p:cNvPr id="4" name="Rectangle 3"/>
          <p:cNvSpPr/>
          <p:nvPr/>
        </p:nvSpPr>
        <p:spPr>
          <a:xfrm>
            <a:off x="984780" y="4783667"/>
            <a:ext cx="7315200" cy="1200329"/>
          </a:xfrm>
          <a:prstGeom prst="rect">
            <a:avLst/>
          </a:prstGeom>
        </p:spPr>
        <p:txBody>
          <a:bodyPr wrap="square">
            <a:spAutoFit/>
          </a:bodyPr>
          <a:lstStyle/>
          <a:p>
            <a:pPr algn="ctr"/>
            <a:r>
              <a:rPr lang="en-US" sz="1800" dirty="0" smtClean="0">
                <a:solidFill>
                  <a:srgbClr val="800080"/>
                </a:solidFill>
                <a:latin typeface="+mj-lt"/>
              </a:rPr>
              <a:t>Additional Information can be found at: </a:t>
            </a:r>
            <a:endParaRPr lang="en-US" sz="1800" dirty="0">
              <a:solidFill>
                <a:srgbClr val="800080"/>
              </a:solidFill>
              <a:latin typeface="+mj-lt"/>
            </a:endParaRPr>
          </a:p>
          <a:p>
            <a:pPr algn="ctr">
              <a:buNone/>
            </a:pPr>
            <a:r>
              <a:rPr lang="en-US" sz="1800" dirty="0" smtClean="0">
                <a:latin typeface="+mj-lt"/>
              </a:rPr>
              <a:t>Virginia </a:t>
            </a:r>
            <a:r>
              <a:rPr lang="en-US" sz="1800" dirty="0">
                <a:latin typeface="+mj-lt"/>
              </a:rPr>
              <a:t>Department of Planning and Budget</a:t>
            </a:r>
          </a:p>
          <a:p>
            <a:pPr algn="ctr">
              <a:buNone/>
            </a:pPr>
            <a:r>
              <a:rPr lang="en-US" sz="1800" dirty="0" smtClean="0">
                <a:solidFill>
                  <a:srgbClr val="800080"/>
                </a:solidFill>
                <a:latin typeface="+mj-lt"/>
              </a:rPr>
              <a:t>dpb.virginia.gov</a:t>
            </a:r>
          </a:p>
          <a:p>
            <a:pPr algn="ctr">
              <a:buNone/>
            </a:pPr>
            <a:r>
              <a:rPr lang="en-US" sz="1800" dirty="0" smtClean="0">
                <a:latin typeface="+mj-lt"/>
              </a:rPr>
              <a:t>Call or email your DPB budget analyst with questions for best results</a:t>
            </a:r>
            <a:endParaRPr lang="en-US" sz="1800" dirty="0">
              <a:latin typeface="+mj-lt"/>
            </a:endParaRPr>
          </a:p>
        </p:txBody>
      </p:sp>
    </p:spTree>
    <p:extLst>
      <p:ext uri="{BB962C8B-B14F-4D97-AF65-F5344CB8AC3E}">
        <p14:creationId xmlns:p14="http://schemas.microsoft.com/office/powerpoint/2010/main" val="2448373931"/>
      </p:ext>
    </p:extLst>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a:xfrm>
            <a:off x="-228600" y="76200"/>
            <a:ext cx="10515600" cy="1042988"/>
          </a:xfrm>
        </p:spPr>
        <p:txBody>
          <a:bodyPr vert="horz" lIns="91440" tIns="45720" rIns="91440" bIns="45720" rtlCol="0" anchor="ctr">
            <a:noAutofit/>
          </a:bodyPr>
          <a:lstStyle/>
          <a:p>
            <a:r>
              <a:rPr lang="en-US" dirty="0" smtClean="0">
                <a:solidFill>
                  <a:srgbClr val="990099"/>
                </a:solidFill>
                <a:effectLst>
                  <a:outerShdw blurRad="38100" dist="38100" dir="2700000" algn="tl">
                    <a:srgbClr val="000000">
                      <a:alpha val="43137"/>
                    </a:srgbClr>
                  </a:outerShdw>
                </a:effectLst>
              </a:rPr>
              <a:t>Capital Definition</a:t>
            </a:r>
            <a:endParaRPr lang="en-US" dirty="0">
              <a:solidFill>
                <a:srgbClr val="990099"/>
              </a:solidFill>
              <a:effectLst>
                <a:outerShdw blurRad="38100" dist="38100" dir="2700000" algn="tl">
                  <a:srgbClr val="000000">
                    <a:alpha val="43137"/>
                  </a:srgbClr>
                </a:outerShdw>
              </a:effectLst>
            </a:endParaRPr>
          </a:p>
        </p:txBody>
      </p:sp>
      <p:sp>
        <p:nvSpPr>
          <p:cNvPr id="262147" name="Rectangle 3"/>
          <p:cNvSpPr>
            <a:spLocks noGrp="1" noChangeArrowheads="1"/>
          </p:cNvSpPr>
          <p:nvPr>
            <p:ph idx="1"/>
          </p:nvPr>
        </p:nvSpPr>
        <p:spPr>
          <a:xfrm>
            <a:off x="623047" y="3505200"/>
            <a:ext cx="8488362" cy="2352476"/>
          </a:xfrm>
          <a:solidFill>
            <a:schemeClr val="bg2"/>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vert="horz" lIns="91440" tIns="45720" rIns="91440" bIns="45720" rtlCol="0">
            <a:normAutofit/>
          </a:bodyPr>
          <a:lstStyle/>
          <a:p>
            <a:pPr>
              <a:lnSpc>
                <a:spcPct val="150000"/>
              </a:lnSpc>
              <a:spcBef>
                <a:spcPts val="0"/>
              </a:spcBef>
              <a:spcAft>
                <a:spcPts val="600"/>
              </a:spcAft>
              <a:buFontTx/>
              <a:buNone/>
            </a:pPr>
            <a:r>
              <a:rPr lang="en-US" dirty="0" smtClean="0">
                <a:solidFill>
                  <a:srgbClr val="800080"/>
                </a:solidFill>
              </a:rPr>
              <a:t>Operating Budget (Non-Capital):</a:t>
            </a:r>
            <a:endParaRPr lang="en-US" dirty="0">
              <a:solidFill>
                <a:srgbClr val="800080"/>
              </a:solidFill>
            </a:endParaRPr>
          </a:p>
          <a:p>
            <a:pPr>
              <a:lnSpc>
                <a:spcPct val="110000"/>
              </a:lnSpc>
              <a:spcBef>
                <a:spcPct val="0"/>
              </a:spcBef>
            </a:pPr>
            <a:r>
              <a:rPr lang="en-US" sz="2400" dirty="0" smtClean="0">
                <a:solidFill>
                  <a:schemeClr val="tx1"/>
                </a:solidFill>
              </a:rPr>
              <a:t>Routine operating and maintenance costs for property, plans, and equipment (regardless of expense or financing method)</a:t>
            </a:r>
          </a:p>
          <a:p>
            <a:pPr>
              <a:lnSpc>
                <a:spcPct val="150000"/>
              </a:lnSpc>
              <a:spcBef>
                <a:spcPct val="0"/>
              </a:spcBef>
            </a:pPr>
            <a:r>
              <a:rPr lang="en-US" sz="2400" dirty="0" smtClean="0">
                <a:solidFill>
                  <a:schemeClr val="tx1"/>
                </a:solidFill>
              </a:rPr>
              <a:t>Optional when under designated thresholds of above categories</a:t>
            </a:r>
          </a:p>
          <a:p>
            <a:pPr>
              <a:lnSpc>
                <a:spcPct val="150000"/>
              </a:lnSpc>
              <a:spcBef>
                <a:spcPct val="0"/>
              </a:spcBef>
            </a:pPr>
            <a:endParaRPr lang="en-US" sz="2400" dirty="0">
              <a:solidFill>
                <a:schemeClr val="tx1"/>
              </a:solidFill>
            </a:endParaRPr>
          </a:p>
          <a:p>
            <a:pPr>
              <a:lnSpc>
                <a:spcPct val="150000"/>
              </a:lnSpc>
              <a:spcBef>
                <a:spcPct val="0"/>
              </a:spcBef>
            </a:pPr>
            <a:endParaRPr lang="en-US" sz="2400" dirty="0">
              <a:solidFill>
                <a:schemeClr val="tx1"/>
              </a:solidFill>
            </a:endParaRPr>
          </a:p>
        </p:txBody>
      </p:sp>
      <p:sp>
        <p:nvSpPr>
          <p:cNvPr id="6" name="Slide Number Placeholder 5"/>
          <p:cNvSpPr>
            <a:spLocks noGrp="1"/>
          </p:cNvSpPr>
          <p:nvPr>
            <p:ph type="sldNum" sz="quarter" idx="12"/>
          </p:nvPr>
        </p:nvSpPr>
        <p:spPr/>
        <p:txBody>
          <a:bodyPr/>
          <a:lstStyle/>
          <a:p>
            <a:pPr>
              <a:defRPr/>
            </a:pPr>
            <a:fld id="{795B77E9-51A3-439A-9BBD-ECC7C1EEF567}" type="slidenum">
              <a:rPr lang="en-US" smtClean="0"/>
              <a:pPr>
                <a:defRPr/>
              </a:pPr>
              <a:t>3</a:t>
            </a:fld>
            <a:endParaRPr lang="en-US" dirty="0"/>
          </a:p>
        </p:txBody>
      </p:sp>
      <p:sp>
        <p:nvSpPr>
          <p:cNvPr id="7" name="Rectangle 3"/>
          <p:cNvSpPr txBox="1">
            <a:spLocks noChangeArrowheads="1"/>
          </p:cNvSpPr>
          <p:nvPr/>
        </p:nvSpPr>
        <p:spPr>
          <a:xfrm>
            <a:off x="623047" y="1119188"/>
            <a:ext cx="8488362" cy="2157412"/>
          </a:xfrm>
          <a:prstGeom prst="rect">
            <a:avLst/>
          </a:prstGeom>
          <a:solidFill>
            <a:schemeClr val="bg2"/>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lnSpc>
                <a:spcPct val="150000"/>
              </a:lnSpc>
              <a:spcBef>
                <a:spcPct val="0"/>
              </a:spcBef>
              <a:spcAft>
                <a:spcPts val="0"/>
              </a:spcAft>
              <a:buNone/>
            </a:pPr>
            <a:r>
              <a:rPr lang="en-US" sz="3000" dirty="0" smtClean="0">
                <a:solidFill>
                  <a:srgbClr val="800080"/>
                </a:solidFill>
              </a:rPr>
              <a:t>Definition of Capital:</a:t>
            </a:r>
            <a:endParaRPr lang="en-US" sz="3000" dirty="0">
              <a:solidFill>
                <a:srgbClr val="800080"/>
              </a:solidFill>
            </a:endParaRPr>
          </a:p>
          <a:p>
            <a:pPr fontAlgn="auto">
              <a:lnSpc>
                <a:spcPct val="150000"/>
              </a:lnSpc>
              <a:spcBef>
                <a:spcPct val="0"/>
              </a:spcBef>
              <a:spcAft>
                <a:spcPts val="0"/>
              </a:spcAft>
            </a:pPr>
            <a:r>
              <a:rPr lang="en-US" sz="2400" dirty="0" smtClean="0"/>
              <a:t>Acquisition (All types) </a:t>
            </a:r>
          </a:p>
          <a:p>
            <a:pPr fontAlgn="auto">
              <a:lnSpc>
                <a:spcPct val="150000"/>
              </a:lnSpc>
              <a:spcBef>
                <a:spcPct val="0"/>
              </a:spcBef>
              <a:spcAft>
                <a:spcPts val="0"/>
              </a:spcAft>
            </a:pPr>
            <a:r>
              <a:rPr lang="en-US" sz="2400" dirty="0" smtClean="0"/>
              <a:t>Improvements ($3.0 million)</a:t>
            </a:r>
          </a:p>
          <a:p>
            <a:pPr fontAlgn="auto">
              <a:lnSpc>
                <a:spcPct val="150000"/>
              </a:lnSpc>
              <a:spcBef>
                <a:spcPct val="0"/>
              </a:spcBef>
              <a:spcAft>
                <a:spcPts val="0"/>
              </a:spcAft>
            </a:pPr>
            <a:r>
              <a:rPr lang="en-US" sz="2400" dirty="0" smtClean="0"/>
              <a:t>Construction </a:t>
            </a:r>
            <a:r>
              <a:rPr lang="en-US" sz="2400" dirty="0"/>
              <a:t>($3.0 million </a:t>
            </a:r>
            <a:r>
              <a:rPr lang="en-US" sz="2400" dirty="0" smtClean="0"/>
              <a:t>or ≥5,000 sq. ft.)</a:t>
            </a:r>
          </a:p>
          <a:p>
            <a:pPr marL="0" indent="0" fontAlgn="auto">
              <a:lnSpc>
                <a:spcPct val="90000"/>
              </a:lnSpc>
              <a:spcBef>
                <a:spcPct val="0"/>
              </a:spcBef>
              <a:spcAft>
                <a:spcPts val="0"/>
              </a:spcAft>
              <a:buFont typeface="Arial" panose="020B0604020202020204" pitchFamily="34" charset="0"/>
              <a:buNone/>
            </a:pPr>
            <a:endParaRPr lang="en-US" sz="2400" dirty="0" smtClean="0"/>
          </a:p>
        </p:txBody>
      </p:sp>
    </p:spTree>
    <p:extLst>
      <p:ext uri="{BB962C8B-B14F-4D97-AF65-F5344CB8AC3E}">
        <p14:creationId xmlns:p14="http://schemas.microsoft.com/office/powerpoint/2010/main" val="512388850"/>
      </p:ext>
    </p:extLst>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865093" y="1268505"/>
            <a:ext cx="8458200" cy="5170646"/>
          </a:xfrm>
          <a:prstGeom prst="rect">
            <a:avLst/>
          </a:prstGeom>
          <a:noFill/>
        </p:spPr>
        <p:txBody>
          <a:bodyPr wrap="square" rtlCol="0">
            <a:spAutoFit/>
          </a:bodyPr>
          <a:lstStyle/>
          <a:p>
            <a:pPr marL="342900" lvl="0" indent="-342900">
              <a:lnSpc>
                <a:spcPct val="150000"/>
              </a:lnSpc>
              <a:buFont typeface="Arial" panose="020B0604020202020204" pitchFamily="34" charset="0"/>
              <a:buChar char="•"/>
            </a:pPr>
            <a:r>
              <a:rPr lang="en-US" sz="2200" b="1" dirty="0" smtClean="0">
                <a:latin typeface="Arial Narrow" panose="020B0606020202030204" pitchFamily="34" charset="0"/>
              </a:rPr>
              <a:t>Evolution of Capital </a:t>
            </a:r>
            <a:r>
              <a:rPr lang="en-US" sz="2200" b="1" dirty="0">
                <a:latin typeface="Arial Narrow" panose="020B0606020202030204" pitchFamily="34" charset="0"/>
              </a:rPr>
              <a:t>O</a:t>
            </a:r>
            <a:r>
              <a:rPr lang="en-US" sz="2200" b="1" dirty="0" smtClean="0">
                <a:latin typeface="Arial Narrow" panose="020B0606020202030204" pitchFamily="34" charset="0"/>
              </a:rPr>
              <a:t>utlay </a:t>
            </a:r>
            <a:r>
              <a:rPr lang="en-US" sz="2200" b="1" dirty="0">
                <a:latin typeface="Arial Narrow" panose="020B0606020202030204" pitchFamily="34" charset="0"/>
              </a:rPr>
              <a:t>F</a:t>
            </a:r>
            <a:r>
              <a:rPr lang="en-US" sz="2200" b="1" dirty="0" smtClean="0">
                <a:latin typeface="Arial Narrow" panose="020B0606020202030204" pitchFamily="34" charset="0"/>
              </a:rPr>
              <a:t>unding </a:t>
            </a:r>
            <a:r>
              <a:rPr lang="en-US" sz="2200" b="1" dirty="0">
                <a:latin typeface="Arial Narrow" panose="020B0606020202030204" pitchFamily="34" charset="0"/>
              </a:rPr>
              <a:t>E</a:t>
            </a:r>
            <a:r>
              <a:rPr lang="en-US" sz="2200" b="1" dirty="0" smtClean="0">
                <a:latin typeface="Arial Narrow" panose="020B0606020202030204" pitchFamily="34" charset="0"/>
              </a:rPr>
              <a:t>nvironment: </a:t>
            </a:r>
            <a:r>
              <a:rPr lang="en-US" sz="2200" dirty="0">
                <a:latin typeface="Arial Narrow" panose="020B0606020202030204" pitchFamily="34" charset="0"/>
              </a:rPr>
              <a:t>past </a:t>
            </a:r>
            <a:r>
              <a:rPr lang="en-US" sz="2200" dirty="0" smtClean="0">
                <a:latin typeface="Arial Narrow" panose="020B0606020202030204" pitchFamily="34" charset="0"/>
              </a:rPr>
              <a:t>to </a:t>
            </a:r>
            <a:r>
              <a:rPr lang="en-US" sz="2200" dirty="0">
                <a:latin typeface="Arial Narrow" panose="020B0606020202030204" pitchFamily="34" charset="0"/>
              </a:rPr>
              <a:t>present </a:t>
            </a:r>
          </a:p>
          <a:p>
            <a:pPr marL="342900" lvl="0" indent="-342900">
              <a:lnSpc>
                <a:spcPct val="150000"/>
              </a:lnSpc>
              <a:buFont typeface="Arial" panose="020B0604020202020204" pitchFamily="34" charset="0"/>
              <a:buChar char="•"/>
            </a:pPr>
            <a:r>
              <a:rPr lang="en-US" sz="2200" b="1" dirty="0" smtClean="0">
                <a:latin typeface="Arial Narrow" panose="020B0606020202030204" pitchFamily="34" charset="0"/>
              </a:rPr>
              <a:t>Capital Budget Development</a:t>
            </a:r>
            <a:r>
              <a:rPr lang="en-US" sz="2200" b="1" dirty="0">
                <a:latin typeface="Arial Narrow" panose="020B0606020202030204" pitchFamily="34" charset="0"/>
              </a:rPr>
              <a:t>: </a:t>
            </a:r>
            <a:r>
              <a:rPr lang="en-US" sz="2200" dirty="0">
                <a:latin typeface="Arial Narrow" panose="020B0606020202030204" pitchFamily="34" charset="0"/>
              </a:rPr>
              <a:t>step-by-step </a:t>
            </a:r>
            <a:endParaRPr lang="en-US" sz="2200" dirty="0" smtClean="0">
              <a:latin typeface="Arial Narrow" panose="020B0606020202030204" pitchFamily="34" charset="0"/>
            </a:endParaRPr>
          </a:p>
          <a:p>
            <a:pPr marL="342900" lvl="0" indent="-342900">
              <a:lnSpc>
                <a:spcPct val="150000"/>
              </a:lnSpc>
              <a:buFont typeface="Arial" panose="020B0604020202020204" pitchFamily="34" charset="0"/>
              <a:buChar char="•"/>
            </a:pPr>
            <a:r>
              <a:rPr lang="en-US" sz="2200" b="1" dirty="0" smtClean="0">
                <a:latin typeface="Arial Narrow" panose="020B0606020202030204" pitchFamily="34" charset="0"/>
              </a:rPr>
              <a:t>Capital </a:t>
            </a:r>
            <a:r>
              <a:rPr lang="en-US" sz="2200" b="1" dirty="0">
                <a:latin typeface="Arial Narrow" panose="020B0606020202030204" pitchFamily="34" charset="0"/>
              </a:rPr>
              <a:t>P</a:t>
            </a:r>
            <a:r>
              <a:rPr lang="en-US" sz="2200" b="1" dirty="0" smtClean="0">
                <a:latin typeface="Arial Narrow" panose="020B0606020202030204" pitchFamily="34" charset="0"/>
              </a:rPr>
              <a:t>ool </a:t>
            </a:r>
            <a:r>
              <a:rPr lang="en-US" sz="2200" b="1" dirty="0">
                <a:latin typeface="Arial Narrow" panose="020B0606020202030204" pitchFamily="34" charset="0"/>
              </a:rPr>
              <a:t>P</a:t>
            </a:r>
            <a:r>
              <a:rPr lang="en-US" sz="2200" b="1" dirty="0" smtClean="0">
                <a:latin typeface="Arial Narrow" panose="020B0606020202030204" pitchFamily="34" charset="0"/>
              </a:rPr>
              <a:t>rocess</a:t>
            </a:r>
            <a:r>
              <a:rPr lang="en-US" sz="2200" b="1" dirty="0">
                <a:latin typeface="Arial Narrow" panose="020B0606020202030204" pitchFamily="34" charset="0"/>
              </a:rPr>
              <a:t>:</a:t>
            </a:r>
            <a:r>
              <a:rPr lang="en-US" sz="2200" dirty="0">
                <a:latin typeface="Arial Narrow" panose="020B0606020202030204" pitchFamily="34" charset="0"/>
              </a:rPr>
              <a:t> step-by-step </a:t>
            </a:r>
            <a:endParaRPr lang="en-US" sz="2200" dirty="0" smtClean="0">
              <a:latin typeface="Arial Narrow" panose="020B0606020202030204" pitchFamily="34" charset="0"/>
            </a:endParaRPr>
          </a:p>
          <a:p>
            <a:pPr marL="342900" lvl="0" indent="-342900">
              <a:lnSpc>
                <a:spcPct val="150000"/>
              </a:lnSpc>
              <a:buFont typeface="Arial" panose="020B0604020202020204" pitchFamily="34" charset="0"/>
              <a:buChar char="•"/>
            </a:pPr>
            <a:r>
              <a:rPr lang="en-US" sz="2200" b="1" dirty="0" smtClean="0">
                <a:latin typeface="Arial Narrow" panose="020B0606020202030204" pitchFamily="34" charset="0"/>
              </a:rPr>
              <a:t>Equipment Funding:</a:t>
            </a:r>
            <a:r>
              <a:rPr lang="en-US" sz="2200" dirty="0" smtClean="0">
                <a:solidFill>
                  <a:srgbClr val="800080"/>
                </a:solidFill>
              </a:rPr>
              <a:t> </a:t>
            </a:r>
            <a:r>
              <a:rPr lang="en-US" sz="2200" dirty="0">
                <a:latin typeface="Arial Narrow" panose="020B0606020202030204" pitchFamily="34" charset="0"/>
              </a:rPr>
              <a:t>when to </a:t>
            </a:r>
            <a:r>
              <a:rPr lang="en-US" sz="2200" dirty="0" smtClean="0">
                <a:latin typeface="Arial Narrow" panose="020B0606020202030204" pitchFamily="34" charset="0"/>
              </a:rPr>
              <a:t>request</a:t>
            </a:r>
          </a:p>
          <a:p>
            <a:pPr marL="342900" indent="-342900">
              <a:lnSpc>
                <a:spcPct val="150000"/>
              </a:lnSpc>
              <a:buFont typeface="Arial" panose="020B0604020202020204" pitchFamily="34" charset="0"/>
              <a:buChar char="•"/>
            </a:pPr>
            <a:r>
              <a:rPr lang="en-US" sz="2200" b="1" dirty="0" smtClean="0">
                <a:latin typeface="Arial Narrow" panose="020B0606020202030204" pitchFamily="34" charset="0"/>
              </a:rPr>
              <a:t>Non-pool Projects: </a:t>
            </a:r>
            <a:r>
              <a:rPr lang="en-US" sz="2200" dirty="0" smtClean="0">
                <a:latin typeface="Arial Narrow" panose="020B0606020202030204" pitchFamily="34" charset="0"/>
              </a:rPr>
              <a:t>purpose</a:t>
            </a:r>
            <a:r>
              <a:rPr lang="en-US" sz="2200" dirty="0">
                <a:latin typeface="Arial Narrow" panose="020B0606020202030204" pitchFamily="34" charset="0"/>
              </a:rPr>
              <a:t> and</a:t>
            </a:r>
            <a:r>
              <a:rPr lang="en-US" sz="2200" dirty="0" smtClean="0">
                <a:latin typeface="Arial Narrow" panose="020B0606020202030204" pitchFamily="34" charset="0"/>
              </a:rPr>
              <a:t> types</a:t>
            </a:r>
            <a:endParaRPr lang="en-US" sz="2200" dirty="0">
              <a:latin typeface="Arial Narrow" panose="020B0606020202030204" pitchFamily="34" charset="0"/>
            </a:endParaRPr>
          </a:p>
          <a:p>
            <a:pPr marL="342900" lvl="0" indent="-342900">
              <a:lnSpc>
                <a:spcPct val="150000"/>
              </a:lnSpc>
              <a:buFont typeface="Arial" panose="020B0604020202020204" pitchFamily="34" charset="0"/>
              <a:buChar char="•"/>
            </a:pPr>
            <a:r>
              <a:rPr lang="en-US" sz="2200" b="1" dirty="0" smtClean="0">
                <a:latin typeface="Arial Narrow" panose="020B0606020202030204" pitchFamily="34" charset="0"/>
              </a:rPr>
              <a:t>Maintenance Reserve: </a:t>
            </a:r>
            <a:r>
              <a:rPr lang="en-US" sz="2200" dirty="0" smtClean="0">
                <a:latin typeface="Arial Narrow" panose="020B0606020202030204" pitchFamily="34" charset="0"/>
              </a:rPr>
              <a:t>eligibility criteria; M-R FIX </a:t>
            </a:r>
            <a:endParaRPr lang="en-US" sz="2200" dirty="0">
              <a:latin typeface="Arial Narrow" panose="020B0606020202030204" pitchFamily="34" charset="0"/>
            </a:endParaRPr>
          </a:p>
          <a:p>
            <a:pPr marL="342900" indent="-342900">
              <a:lnSpc>
                <a:spcPct val="150000"/>
              </a:lnSpc>
              <a:buFont typeface="Arial" panose="020B0604020202020204" pitchFamily="34" charset="0"/>
              <a:buChar char="•"/>
            </a:pPr>
            <a:r>
              <a:rPr lang="en-US" sz="2200" b="1" dirty="0" smtClean="0">
                <a:latin typeface="Arial Narrow" panose="020B0606020202030204" pitchFamily="34" charset="0"/>
              </a:rPr>
              <a:t>Capital Leases: </a:t>
            </a:r>
            <a:r>
              <a:rPr lang="en-US" sz="2200" dirty="0">
                <a:latin typeface="Arial Narrow" panose="020B0606020202030204" pitchFamily="34" charset="0"/>
              </a:rPr>
              <a:t>purpose and types</a:t>
            </a:r>
          </a:p>
          <a:p>
            <a:pPr marL="342900" lvl="0" indent="-342900">
              <a:lnSpc>
                <a:spcPct val="150000"/>
              </a:lnSpc>
              <a:buFont typeface="Arial" panose="020B0604020202020204" pitchFamily="34" charset="0"/>
              <a:buChar char="•"/>
            </a:pPr>
            <a:r>
              <a:rPr lang="en-US" sz="2200" b="1" dirty="0" smtClean="0">
                <a:latin typeface="Arial Narrow" panose="020B0606020202030204" pitchFamily="34" charset="0"/>
              </a:rPr>
              <a:t>Emergency Projects: </a:t>
            </a:r>
            <a:r>
              <a:rPr lang="en-US" sz="2200" dirty="0" smtClean="0">
                <a:latin typeface="Arial Narrow" panose="020B0606020202030204" pitchFamily="34" charset="0"/>
              </a:rPr>
              <a:t>eligibility </a:t>
            </a:r>
            <a:r>
              <a:rPr lang="en-US" sz="2200" dirty="0">
                <a:latin typeface="Arial Narrow" panose="020B0606020202030204" pitchFamily="34" charset="0"/>
              </a:rPr>
              <a:t>criteria</a:t>
            </a:r>
          </a:p>
          <a:p>
            <a:pPr marL="342900" indent="-342900">
              <a:lnSpc>
                <a:spcPct val="150000"/>
              </a:lnSpc>
              <a:buFont typeface="Arial" panose="020B0604020202020204" pitchFamily="34" charset="0"/>
              <a:buChar char="•"/>
            </a:pPr>
            <a:r>
              <a:rPr lang="en-US" sz="2200" b="1" dirty="0" smtClean="0">
                <a:latin typeface="Arial Narrow" panose="020B0606020202030204" pitchFamily="34" charset="0"/>
              </a:rPr>
              <a:t>ESCO Projects: </a:t>
            </a:r>
            <a:r>
              <a:rPr lang="en-US" sz="2200" dirty="0" smtClean="0">
                <a:latin typeface="Arial Narrow" panose="020B0606020202030204" pitchFamily="34" charset="0"/>
              </a:rPr>
              <a:t>appropriate cases</a:t>
            </a:r>
          </a:p>
          <a:p>
            <a:pPr marL="342900" indent="-342900">
              <a:lnSpc>
                <a:spcPct val="150000"/>
              </a:lnSpc>
              <a:buFont typeface="Arial" panose="020B0604020202020204" pitchFamily="34" charset="0"/>
              <a:buChar char="•"/>
            </a:pPr>
            <a:r>
              <a:rPr lang="en-US" sz="2200" b="1" dirty="0">
                <a:latin typeface="Arial Narrow" panose="020B0606020202030204" pitchFamily="34" charset="0"/>
              </a:rPr>
              <a:t>Environmental Impact Reports: </a:t>
            </a:r>
            <a:r>
              <a:rPr lang="en-US" sz="2200" dirty="0">
                <a:latin typeface="Arial Narrow" panose="020B0606020202030204" pitchFamily="34" charset="0"/>
              </a:rPr>
              <a:t>new checkbox on CO-2</a:t>
            </a:r>
          </a:p>
        </p:txBody>
      </p:sp>
      <p:sp>
        <p:nvSpPr>
          <p:cNvPr id="4" name="Rectangle 2"/>
          <p:cNvSpPr txBox="1">
            <a:spLocks noChangeArrowheads="1"/>
          </p:cNvSpPr>
          <p:nvPr/>
        </p:nvSpPr>
        <p:spPr>
          <a:xfrm>
            <a:off x="-228600" y="76200"/>
            <a:ext cx="10515600" cy="10429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dirty="0" smtClean="0">
                <a:solidFill>
                  <a:srgbClr val="800080"/>
                </a:solidFill>
                <a:effectLst>
                  <a:outerShdw blurRad="38100" dist="38100" dir="2700000" algn="tl">
                    <a:srgbClr val="000000">
                      <a:alpha val="43137"/>
                    </a:srgbClr>
                  </a:outerShdw>
                </a:effectLst>
                <a:latin typeface="Calibri headings"/>
              </a:rPr>
              <a:t>Capital Items we will </a:t>
            </a:r>
            <a:r>
              <a:rPr lang="en-US" dirty="0">
                <a:solidFill>
                  <a:srgbClr val="800080"/>
                </a:solidFill>
                <a:effectLst>
                  <a:outerShdw blurRad="38100" dist="38100" dir="2700000" algn="tl">
                    <a:srgbClr val="000000">
                      <a:alpha val="43137"/>
                    </a:srgbClr>
                  </a:outerShdw>
                </a:effectLst>
                <a:latin typeface="Calibri headings"/>
              </a:rPr>
              <a:t>cover </a:t>
            </a:r>
            <a:r>
              <a:rPr lang="en-US" dirty="0" smtClean="0">
                <a:solidFill>
                  <a:srgbClr val="800080"/>
                </a:solidFill>
                <a:effectLst>
                  <a:outerShdw blurRad="38100" dist="38100" dir="2700000" algn="tl">
                    <a:srgbClr val="000000">
                      <a:alpha val="43137"/>
                    </a:srgbClr>
                  </a:outerShdw>
                </a:effectLst>
                <a:latin typeface="Calibri headings"/>
              </a:rPr>
              <a:t>today</a:t>
            </a:r>
            <a:r>
              <a:rPr lang="en-US" dirty="0" smtClean="0">
                <a:solidFill>
                  <a:srgbClr val="990099"/>
                </a:solidFill>
                <a:effectLst>
                  <a:outerShdw blurRad="38100" dist="38100" dir="2700000" algn="tl">
                    <a:srgbClr val="000000">
                      <a:alpha val="43137"/>
                    </a:srgbClr>
                  </a:outerShdw>
                </a:effectLst>
              </a:rPr>
              <a:t>  </a:t>
            </a:r>
            <a:endParaRPr lang="en-US" dirty="0">
              <a:solidFill>
                <a:srgbClr val="990099"/>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pPr>
              <a:defRPr/>
            </a:pPr>
            <a:fld id="{06590D4A-2123-4F30-AC47-97CAA5D3AC89}" type="slidenum">
              <a:rPr lang="en-US" smtClean="0"/>
              <a:pPr>
                <a:defRPr/>
              </a:pPr>
              <a:t>4</a:t>
            </a:fld>
            <a:endParaRPr lang="en-US" dirty="0"/>
          </a:p>
        </p:txBody>
      </p:sp>
    </p:spTree>
    <p:extLst>
      <p:ext uri="{BB962C8B-B14F-4D97-AF65-F5344CB8AC3E}">
        <p14:creationId xmlns:p14="http://schemas.microsoft.com/office/powerpoint/2010/main" val="1152244935"/>
      </p:ext>
    </p:extLst>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a:xfrm>
            <a:off x="-228600" y="76200"/>
            <a:ext cx="10515600" cy="1042988"/>
          </a:xfrm>
        </p:spPr>
        <p:txBody>
          <a:bodyPr vert="horz" lIns="91440" tIns="45720" rIns="91440" bIns="45720" rtlCol="0" anchor="ctr">
            <a:noAutofit/>
          </a:bodyPr>
          <a:lstStyle/>
          <a:p>
            <a:r>
              <a:rPr lang="en-US" dirty="0" smtClean="0">
                <a:solidFill>
                  <a:srgbClr val="990099"/>
                </a:solidFill>
                <a:effectLst>
                  <a:outerShdw blurRad="38100" dist="38100" dir="2700000" algn="tl">
                    <a:srgbClr val="000000">
                      <a:alpha val="43137"/>
                    </a:srgbClr>
                  </a:outerShdw>
                </a:effectLst>
              </a:rPr>
              <a:t>Present Capital Situation </a:t>
            </a:r>
            <a:endParaRPr lang="en-US" dirty="0">
              <a:solidFill>
                <a:srgbClr val="990099"/>
              </a:solidFill>
              <a:effectLst>
                <a:outerShdw blurRad="38100" dist="38100" dir="2700000" algn="tl">
                  <a:srgbClr val="000000">
                    <a:alpha val="43137"/>
                  </a:srgbClr>
                </a:outerShdw>
              </a:effectLst>
            </a:endParaRPr>
          </a:p>
        </p:txBody>
      </p:sp>
      <p:sp>
        <p:nvSpPr>
          <p:cNvPr id="6" name="Slide Number Placeholder 5"/>
          <p:cNvSpPr>
            <a:spLocks noGrp="1"/>
          </p:cNvSpPr>
          <p:nvPr>
            <p:ph type="sldNum" sz="quarter" idx="12"/>
          </p:nvPr>
        </p:nvSpPr>
        <p:spPr/>
        <p:txBody>
          <a:bodyPr/>
          <a:lstStyle/>
          <a:p>
            <a:pPr>
              <a:defRPr/>
            </a:pPr>
            <a:fld id="{795B77E9-51A3-439A-9BBD-ECC7C1EEF567}" type="slidenum">
              <a:rPr lang="en-US" smtClean="0"/>
              <a:pPr>
                <a:defRPr/>
              </a:pPr>
              <a:t>5</a:t>
            </a:fld>
            <a:endParaRPr lang="en-US" dirty="0"/>
          </a:p>
        </p:txBody>
      </p:sp>
      <p:sp>
        <p:nvSpPr>
          <p:cNvPr id="13" name="Rectangle 3"/>
          <p:cNvSpPr txBox="1">
            <a:spLocks noChangeArrowheads="1"/>
          </p:cNvSpPr>
          <p:nvPr/>
        </p:nvSpPr>
        <p:spPr>
          <a:xfrm>
            <a:off x="605117" y="3810000"/>
            <a:ext cx="8488362" cy="1828800"/>
          </a:xfrm>
          <a:prstGeom prst="rect">
            <a:avLst/>
          </a:prstGeom>
          <a:solidFill>
            <a:schemeClr val="bg2"/>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Bef>
                <a:spcPts val="0"/>
              </a:spcBef>
              <a:spcAft>
                <a:spcPts val="600"/>
              </a:spcAft>
              <a:buFontTx/>
              <a:buNone/>
            </a:pPr>
            <a:r>
              <a:rPr lang="en-US" dirty="0" smtClean="0">
                <a:solidFill>
                  <a:srgbClr val="800080"/>
                </a:solidFill>
              </a:rPr>
              <a:t>Capital Environment</a:t>
            </a:r>
          </a:p>
          <a:p>
            <a:pPr>
              <a:lnSpc>
                <a:spcPct val="150000"/>
              </a:lnSpc>
              <a:spcBef>
                <a:spcPct val="0"/>
              </a:spcBef>
            </a:pPr>
            <a:r>
              <a:rPr lang="en-US" sz="2400" dirty="0"/>
              <a:t>Debt capacity limited </a:t>
            </a:r>
          </a:p>
          <a:p>
            <a:pPr>
              <a:lnSpc>
                <a:spcPct val="150000"/>
              </a:lnSpc>
              <a:spcBef>
                <a:spcPct val="0"/>
              </a:spcBef>
            </a:pPr>
            <a:r>
              <a:rPr lang="en-US" sz="2400" dirty="0" smtClean="0"/>
              <a:t>Unlikely to have </a:t>
            </a:r>
            <a:r>
              <a:rPr lang="en-US" sz="2400" dirty="0"/>
              <a:t>large bond package</a:t>
            </a:r>
          </a:p>
          <a:p>
            <a:pPr marL="0" indent="0" fontAlgn="auto">
              <a:lnSpc>
                <a:spcPct val="90000"/>
              </a:lnSpc>
              <a:spcBef>
                <a:spcPct val="0"/>
              </a:spcBef>
              <a:spcAft>
                <a:spcPts val="0"/>
              </a:spcAft>
              <a:buFont typeface="Arial" panose="020B0604020202020204" pitchFamily="34" charset="0"/>
              <a:buNone/>
            </a:pPr>
            <a:endParaRPr lang="en-US" sz="2400" dirty="0" smtClean="0"/>
          </a:p>
        </p:txBody>
      </p:sp>
      <p:sp>
        <p:nvSpPr>
          <p:cNvPr id="14" name="Rectangle 3"/>
          <p:cNvSpPr txBox="1">
            <a:spLocks noChangeArrowheads="1"/>
          </p:cNvSpPr>
          <p:nvPr/>
        </p:nvSpPr>
        <p:spPr>
          <a:xfrm>
            <a:off x="609600" y="1524000"/>
            <a:ext cx="8488362" cy="1981200"/>
          </a:xfrm>
          <a:prstGeom prst="rect">
            <a:avLst/>
          </a:prstGeom>
          <a:solidFill>
            <a:schemeClr val="bg2"/>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200"/>
              </a:spcAft>
              <a:buFontTx/>
              <a:buNone/>
            </a:pPr>
            <a:r>
              <a:rPr lang="en-US" dirty="0">
                <a:solidFill>
                  <a:srgbClr val="800080"/>
                </a:solidFill>
              </a:rPr>
              <a:t>Evolution of the pool </a:t>
            </a:r>
            <a:r>
              <a:rPr lang="en-US" dirty="0" smtClean="0">
                <a:solidFill>
                  <a:srgbClr val="800080"/>
                </a:solidFill>
              </a:rPr>
              <a:t>process</a:t>
            </a:r>
            <a:endParaRPr lang="en-US" dirty="0">
              <a:solidFill>
                <a:srgbClr val="800080"/>
              </a:solidFill>
            </a:endParaRPr>
          </a:p>
          <a:p>
            <a:pPr>
              <a:lnSpc>
                <a:spcPct val="150000"/>
              </a:lnSpc>
              <a:spcBef>
                <a:spcPct val="0"/>
              </a:spcBef>
            </a:pPr>
            <a:r>
              <a:rPr lang="en-US" sz="2400" dirty="0"/>
              <a:t>Background of Chapter </a:t>
            </a:r>
            <a:r>
              <a:rPr lang="en-US" sz="2400" dirty="0" smtClean="0"/>
              <a:t>1, 2008 Special Session 1 (Pool Process)</a:t>
            </a:r>
            <a:endParaRPr lang="en-US" sz="2400" dirty="0"/>
          </a:p>
          <a:p>
            <a:pPr>
              <a:lnSpc>
                <a:spcPct val="150000"/>
              </a:lnSpc>
              <a:spcBef>
                <a:spcPct val="0"/>
              </a:spcBef>
            </a:pPr>
            <a:r>
              <a:rPr lang="en-US" sz="2400" dirty="0"/>
              <a:t>Relationship of DPB and DGS </a:t>
            </a:r>
            <a:r>
              <a:rPr lang="en-US" sz="2400" dirty="0" smtClean="0"/>
              <a:t>Division of Engineering &amp; Buildings (DEB)</a:t>
            </a:r>
            <a:endParaRPr lang="en-US" sz="2400" dirty="0"/>
          </a:p>
          <a:p>
            <a:pPr>
              <a:lnSpc>
                <a:spcPct val="150000"/>
              </a:lnSpc>
              <a:spcBef>
                <a:spcPct val="0"/>
              </a:spcBef>
            </a:pPr>
            <a:r>
              <a:rPr lang="en-US" sz="2400" dirty="0"/>
              <a:t>Role of the Six </a:t>
            </a:r>
            <a:r>
              <a:rPr lang="en-US" sz="2400" dirty="0" smtClean="0"/>
              <a:t>Pack Committee</a:t>
            </a:r>
          </a:p>
        </p:txBody>
      </p:sp>
    </p:spTree>
    <p:extLst>
      <p:ext uri="{BB962C8B-B14F-4D97-AF65-F5344CB8AC3E}">
        <p14:creationId xmlns:p14="http://schemas.microsoft.com/office/powerpoint/2010/main" val="2835506459"/>
      </p:ext>
    </p:extLst>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 name="Rectangle 4"/>
          <p:cNvSpPr>
            <a:spLocks noChangeArrowheads="1"/>
          </p:cNvSpPr>
          <p:nvPr/>
        </p:nvSpPr>
        <p:spPr bwMode="auto">
          <a:xfrm>
            <a:off x="7543800" y="4183966"/>
            <a:ext cx="2066978" cy="1612532"/>
          </a:xfrm>
          <a:prstGeom prst="rect">
            <a:avLst/>
          </a:prstGeom>
          <a:solidFill>
            <a:srgbClr val="FF99FF">
              <a:alpha val="65000"/>
            </a:srgbClr>
          </a:solidFill>
          <a:ln w="9525">
            <a:solidFill>
              <a:schemeClr val="tx1"/>
            </a:solidFill>
            <a:miter lim="800000"/>
            <a:headEnd/>
            <a:tailEnd/>
          </a:ln>
        </p:spPr>
        <p:txBody>
          <a:bodyPr wrap="none" anchor="ctr"/>
          <a:lstStyle/>
          <a:p>
            <a:pPr eaLnBrk="0" hangingPunct="0"/>
            <a:endParaRPr lang="en-US" dirty="0"/>
          </a:p>
        </p:txBody>
      </p:sp>
      <p:sp>
        <p:nvSpPr>
          <p:cNvPr id="76" name="Rectangle 4"/>
          <p:cNvSpPr>
            <a:spLocks noChangeArrowheads="1"/>
          </p:cNvSpPr>
          <p:nvPr/>
        </p:nvSpPr>
        <p:spPr bwMode="auto">
          <a:xfrm>
            <a:off x="5206017" y="4183966"/>
            <a:ext cx="2066978" cy="1615384"/>
          </a:xfrm>
          <a:prstGeom prst="rect">
            <a:avLst/>
          </a:prstGeom>
          <a:solidFill>
            <a:srgbClr val="FF99FF">
              <a:alpha val="65000"/>
            </a:srgbClr>
          </a:solidFill>
          <a:ln w="9525">
            <a:solidFill>
              <a:schemeClr val="tx1"/>
            </a:solidFill>
            <a:miter lim="800000"/>
            <a:headEnd/>
            <a:tailEnd/>
          </a:ln>
        </p:spPr>
        <p:txBody>
          <a:bodyPr wrap="none" anchor="ctr"/>
          <a:lstStyle/>
          <a:p>
            <a:pPr eaLnBrk="0" hangingPunct="0"/>
            <a:endParaRPr lang="en-US" dirty="0"/>
          </a:p>
        </p:txBody>
      </p:sp>
      <p:sp>
        <p:nvSpPr>
          <p:cNvPr id="70" name="Rectangle 6"/>
          <p:cNvSpPr>
            <a:spLocks noChangeArrowheads="1"/>
          </p:cNvSpPr>
          <p:nvPr/>
        </p:nvSpPr>
        <p:spPr bwMode="auto">
          <a:xfrm>
            <a:off x="631089" y="4183966"/>
            <a:ext cx="2173952" cy="1624654"/>
          </a:xfrm>
          <a:prstGeom prst="rect">
            <a:avLst/>
          </a:prstGeom>
          <a:solidFill>
            <a:srgbClr val="FF99FF">
              <a:alpha val="65000"/>
            </a:srgbClr>
          </a:solidFill>
          <a:ln w="9525">
            <a:solidFill>
              <a:schemeClr val="tx1"/>
            </a:solidFill>
            <a:miter lim="800000"/>
            <a:headEnd/>
            <a:tailEnd/>
          </a:ln>
        </p:spPr>
        <p:txBody>
          <a:bodyPr wrap="none" anchor="ctr"/>
          <a:lstStyle/>
          <a:p>
            <a:pPr eaLnBrk="0" hangingPunct="0"/>
            <a:endParaRPr lang="en-US" dirty="0"/>
          </a:p>
        </p:txBody>
      </p:sp>
      <p:sp>
        <p:nvSpPr>
          <p:cNvPr id="71" name="Rectangle 6"/>
          <p:cNvSpPr>
            <a:spLocks noChangeArrowheads="1"/>
          </p:cNvSpPr>
          <p:nvPr/>
        </p:nvSpPr>
        <p:spPr bwMode="auto">
          <a:xfrm>
            <a:off x="2996099" y="4171844"/>
            <a:ext cx="1917514" cy="1624654"/>
          </a:xfrm>
          <a:prstGeom prst="rect">
            <a:avLst/>
          </a:prstGeom>
          <a:solidFill>
            <a:srgbClr val="FF99FF">
              <a:alpha val="65000"/>
            </a:srgbClr>
          </a:solidFill>
          <a:ln w="9525">
            <a:solidFill>
              <a:schemeClr val="tx1"/>
            </a:solidFill>
            <a:miter lim="800000"/>
            <a:headEnd/>
            <a:tailEnd/>
          </a:ln>
        </p:spPr>
        <p:txBody>
          <a:bodyPr wrap="none" anchor="ctr"/>
          <a:lstStyle/>
          <a:p>
            <a:pPr eaLnBrk="0" hangingPunct="0"/>
            <a:endParaRPr lang="en-US" dirty="0"/>
          </a:p>
        </p:txBody>
      </p:sp>
      <p:sp>
        <p:nvSpPr>
          <p:cNvPr id="61" name="Rectangle 4"/>
          <p:cNvSpPr>
            <a:spLocks noChangeArrowheads="1"/>
          </p:cNvSpPr>
          <p:nvPr/>
        </p:nvSpPr>
        <p:spPr bwMode="auto">
          <a:xfrm>
            <a:off x="5215542" y="1567474"/>
            <a:ext cx="2066978" cy="1388250"/>
          </a:xfrm>
          <a:prstGeom prst="rect">
            <a:avLst/>
          </a:prstGeom>
          <a:solidFill>
            <a:srgbClr val="FF99FF">
              <a:alpha val="65000"/>
            </a:srgbClr>
          </a:solidFill>
          <a:ln w="9525">
            <a:solidFill>
              <a:schemeClr val="tx1"/>
            </a:solidFill>
            <a:miter lim="800000"/>
            <a:headEnd/>
            <a:tailEnd/>
          </a:ln>
        </p:spPr>
        <p:txBody>
          <a:bodyPr wrap="none" anchor="ctr"/>
          <a:lstStyle/>
          <a:p>
            <a:pPr eaLnBrk="0" hangingPunct="0"/>
            <a:endParaRPr lang="en-US" dirty="0"/>
          </a:p>
        </p:txBody>
      </p:sp>
      <p:sp>
        <p:nvSpPr>
          <p:cNvPr id="154626" name="Rectangle 2"/>
          <p:cNvSpPr>
            <a:spLocks noGrp="1" noChangeArrowheads="1"/>
          </p:cNvSpPr>
          <p:nvPr>
            <p:ph type="title"/>
          </p:nvPr>
        </p:nvSpPr>
        <p:spPr>
          <a:xfrm>
            <a:off x="754063" y="228600"/>
            <a:ext cx="8550275" cy="914400"/>
          </a:xfrm>
        </p:spPr>
        <p:txBody>
          <a:bodyPr>
            <a:normAutofit fontScale="90000"/>
          </a:bodyPr>
          <a:lstStyle/>
          <a:p>
            <a:pPr>
              <a:defRPr/>
            </a:pPr>
            <a:r>
              <a:rPr lang="en-US" dirty="0" smtClean="0">
                <a:solidFill>
                  <a:srgbClr val="990099"/>
                </a:solidFill>
                <a:effectLst>
                  <a:outerShdw blurRad="38100" dist="38100" dir="2700000" algn="tl">
                    <a:srgbClr val="000000">
                      <a:alpha val="43137"/>
                    </a:srgbClr>
                  </a:outerShdw>
                </a:effectLst>
              </a:rPr>
              <a:t>Phases in Capital Budget </a:t>
            </a:r>
            <a:r>
              <a:rPr lang="en-US" dirty="0">
                <a:solidFill>
                  <a:srgbClr val="990099"/>
                </a:solidFill>
                <a:effectLst>
                  <a:outerShdw blurRad="38100" dist="38100" dir="2700000" algn="tl">
                    <a:srgbClr val="000000">
                      <a:alpha val="43137"/>
                    </a:srgbClr>
                  </a:outerShdw>
                </a:effectLst>
              </a:rPr>
              <a:t>D</a:t>
            </a:r>
            <a:r>
              <a:rPr lang="en-US" dirty="0" smtClean="0">
                <a:solidFill>
                  <a:srgbClr val="990099"/>
                </a:solidFill>
                <a:effectLst>
                  <a:outerShdw blurRad="38100" dist="38100" dir="2700000" algn="tl">
                    <a:srgbClr val="000000">
                      <a:alpha val="43137"/>
                    </a:srgbClr>
                  </a:outerShdw>
                </a:effectLst>
              </a:rPr>
              <a:t>evelopment</a:t>
            </a:r>
          </a:p>
        </p:txBody>
      </p:sp>
      <p:sp>
        <p:nvSpPr>
          <p:cNvPr id="18435" name="Slide Number Placeholder 4"/>
          <p:cNvSpPr>
            <a:spLocks noGrp="1"/>
          </p:cNvSpPr>
          <p:nvPr>
            <p:ph type="sldNum" sz="quarter" idx="12"/>
          </p:nvPr>
        </p:nvSpPr>
        <p:spPr>
          <a:xfrm>
            <a:off x="7239292" y="6324600"/>
            <a:ext cx="2346960" cy="365125"/>
          </a:xfrm>
        </p:spPr>
        <p:txBody>
          <a:bodyPr/>
          <a:lstStyle/>
          <a:p>
            <a:pPr>
              <a:defRPr/>
            </a:pPr>
            <a:fld id="{55844F6F-ED09-4F17-8470-33EEF624E789}" type="slidenum">
              <a:rPr lang="en-US" smtClean="0"/>
              <a:pPr>
                <a:defRPr/>
              </a:pPr>
              <a:t>6</a:t>
            </a:fld>
            <a:endParaRPr lang="en-US" dirty="0" smtClean="0"/>
          </a:p>
        </p:txBody>
      </p:sp>
      <p:sp>
        <p:nvSpPr>
          <p:cNvPr id="52" name="Rectangle 3"/>
          <p:cNvSpPr>
            <a:spLocks noChangeArrowheads="1"/>
          </p:cNvSpPr>
          <p:nvPr/>
        </p:nvSpPr>
        <p:spPr bwMode="auto">
          <a:xfrm>
            <a:off x="631089" y="3069977"/>
            <a:ext cx="4347905" cy="298574"/>
          </a:xfrm>
          <a:prstGeom prst="rect">
            <a:avLst/>
          </a:prstGeom>
          <a:solidFill>
            <a:schemeClr val="bg2"/>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none" anchor="ctr"/>
          <a:lstStyle/>
          <a:p>
            <a:pPr algn="ctr" eaLnBrk="0" hangingPunct="0">
              <a:spcBef>
                <a:spcPct val="50000"/>
              </a:spcBef>
              <a:defRPr/>
            </a:pPr>
            <a:r>
              <a:rPr lang="en-US" sz="2000" dirty="0" smtClean="0">
                <a:solidFill>
                  <a:schemeClr val="tx1">
                    <a:lumMod val="75000"/>
                    <a:lumOff val="25000"/>
                  </a:schemeClr>
                </a:solidFill>
                <a:latin typeface="Arial Narrow" pitchFamily="34" charset="0"/>
              </a:rPr>
              <a:t>June - August</a:t>
            </a:r>
            <a:endParaRPr lang="en-US" sz="2000" dirty="0">
              <a:solidFill>
                <a:schemeClr val="tx1">
                  <a:lumMod val="75000"/>
                  <a:lumOff val="25000"/>
                </a:schemeClr>
              </a:solidFill>
              <a:latin typeface="Arial Narrow" pitchFamily="34" charset="0"/>
            </a:endParaRPr>
          </a:p>
        </p:txBody>
      </p:sp>
      <p:sp>
        <p:nvSpPr>
          <p:cNvPr id="53" name="Text Box 12"/>
          <p:cNvSpPr txBox="1">
            <a:spLocks noChangeArrowheads="1"/>
          </p:cNvSpPr>
          <p:nvPr/>
        </p:nvSpPr>
        <p:spPr bwMode="auto">
          <a:xfrm>
            <a:off x="5221047" y="1530058"/>
            <a:ext cx="2061474" cy="1492716"/>
          </a:xfrm>
          <a:prstGeom prst="rect">
            <a:avLst/>
          </a:prstGeom>
          <a:noFill/>
          <a:ln w="9525">
            <a:noFill/>
            <a:miter lim="800000"/>
            <a:headEnd/>
            <a:tailEnd/>
          </a:ln>
        </p:spPr>
        <p:txBody>
          <a:bodyPr wrap="square" lIns="73152" rIns="0">
            <a:spAutoFit/>
          </a:bodyPr>
          <a:lstStyle>
            <a:defPPr>
              <a:defRPr lang="en-US"/>
            </a:defPPr>
            <a:lvl1pPr eaLnBrk="0" hangingPunct="0">
              <a:spcBef>
                <a:spcPct val="50000"/>
              </a:spcBef>
              <a:defRPr sz="1300" b="1">
                <a:latin typeface="Arial Narrow" panose="020B0606020202030204" pitchFamily="34" charset="0"/>
              </a:defRPr>
            </a:lvl1pPr>
          </a:lstStyle>
          <a:p>
            <a:pPr marL="283464" indent="-283464">
              <a:buFont typeface="Wingdings" panose="05000000000000000000" pitchFamily="2" charset="2"/>
              <a:buChar char="§"/>
            </a:pPr>
            <a:r>
              <a:rPr lang="en-US" sz="1400" dirty="0" smtClean="0"/>
              <a:t>DEB </a:t>
            </a:r>
            <a:r>
              <a:rPr lang="en-US" sz="1400" dirty="0"/>
              <a:t>works on cost </a:t>
            </a:r>
            <a:r>
              <a:rPr lang="en-US" sz="1400" dirty="0" smtClean="0"/>
              <a:t>review and </a:t>
            </a:r>
            <a:r>
              <a:rPr lang="en-US" sz="1400" dirty="0"/>
              <a:t>DPB analysts verify programmatic need</a:t>
            </a:r>
          </a:p>
          <a:p>
            <a:pPr marL="283464" indent="-283464">
              <a:buFont typeface="Wingdings" panose="05000000000000000000" pitchFamily="2" charset="2"/>
              <a:buChar char="§"/>
            </a:pPr>
            <a:r>
              <a:rPr lang="en-US" sz="1400" dirty="0" smtClean="0"/>
              <a:t>DEB </a:t>
            </a:r>
            <a:r>
              <a:rPr lang="en-US" sz="1400" dirty="0"/>
              <a:t>finishes </a:t>
            </a:r>
            <a:r>
              <a:rPr lang="en-US" sz="1400" dirty="0" smtClean="0"/>
              <a:t/>
            </a:r>
            <a:br>
              <a:rPr lang="en-US" sz="1400" dirty="0" smtClean="0"/>
            </a:br>
            <a:r>
              <a:rPr lang="en-US" sz="1400" dirty="0" smtClean="0"/>
              <a:t> cost review </a:t>
            </a:r>
            <a:endParaRPr lang="en-US" sz="1400" dirty="0"/>
          </a:p>
        </p:txBody>
      </p:sp>
      <p:sp>
        <p:nvSpPr>
          <p:cNvPr id="56" name="Text Box 17"/>
          <p:cNvSpPr txBox="1">
            <a:spLocks noChangeArrowheads="1"/>
          </p:cNvSpPr>
          <p:nvPr/>
        </p:nvSpPr>
        <p:spPr bwMode="auto">
          <a:xfrm>
            <a:off x="5215542" y="4267411"/>
            <a:ext cx="2023750" cy="954107"/>
          </a:xfrm>
          <a:prstGeom prst="rect">
            <a:avLst/>
          </a:prstGeom>
          <a:noFill/>
          <a:ln w="9525">
            <a:noFill/>
            <a:miter lim="800000"/>
            <a:headEnd/>
            <a:tailEnd/>
          </a:ln>
        </p:spPr>
        <p:txBody>
          <a:bodyPr wrap="square">
            <a:spAutoFit/>
          </a:bodyPr>
          <a:lstStyle>
            <a:defPPr>
              <a:defRPr lang="en-US"/>
            </a:defPPr>
            <a:lvl1pPr eaLnBrk="0" hangingPunct="0">
              <a:spcBef>
                <a:spcPct val="50000"/>
              </a:spcBef>
              <a:defRPr sz="1300" b="1">
                <a:latin typeface="Arial Narrow" panose="020B0606020202030204" pitchFamily="34" charset="0"/>
              </a:defRPr>
            </a:lvl1pPr>
          </a:lstStyle>
          <a:p>
            <a:r>
              <a:rPr lang="en-US" sz="1400" dirty="0"/>
              <a:t>Governor decides which projects to include in the budget bill and </a:t>
            </a:r>
            <a:r>
              <a:rPr lang="en-US" sz="1400" dirty="0" smtClean="0"/>
              <a:t>the six </a:t>
            </a:r>
            <a:r>
              <a:rPr lang="en-US" sz="1400" dirty="0"/>
              <a:t>year capital outlay plan</a:t>
            </a:r>
          </a:p>
        </p:txBody>
      </p:sp>
      <p:sp>
        <p:nvSpPr>
          <p:cNvPr id="67" name="Text Box 32"/>
          <p:cNvSpPr txBox="1">
            <a:spLocks noChangeArrowheads="1"/>
          </p:cNvSpPr>
          <p:nvPr/>
        </p:nvSpPr>
        <p:spPr bwMode="auto">
          <a:xfrm>
            <a:off x="7335944" y="3672963"/>
            <a:ext cx="2274833" cy="338554"/>
          </a:xfrm>
          <a:prstGeom prst="rect">
            <a:avLst/>
          </a:prstGeom>
          <a:solidFill>
            <a:schemeClr val="tx2"/>
          </a:solidFill>
          <a:ln w="9525">
            <a:noFill/>
            <a:miter lim="800000"/>
            <a:headEnd/>
            <a:tailEnd/>
          </a:ln>
        </p:spPr>
        <p:txBody>
          <a:bodyPr wrap="square">
            <a:spAutoFit/>
          </a:bodyPr>
          <a:lstStyle>
            <a:defPPr>
              <a:defRPr lang="en-US"/>
            </a:defPPr>
            <a:lvl1pPr algn="ctr" eaLnBrk="0" hangingPunct="0">
              <a:spcBef>
                <a:spcPct val="50000"/>
              </a:spcBef>
              <a:defRPr sz="1600" b="1">
                <a:solidFill>
                  <a:schemeClr val="bg1"/>
                </a:solidFill>
                <a:latin typeface="Arial" charset="0"/>
              </a:defRPr>
            </a:lvl1pPr>
          </a:lstStyle>
          <a:p>
            <a:pPr algn="l"/>
            <a:r>
              <a:rPr lang="en-US" dirty="0" smtClean="0"/>
              <a:t>LEGISLATURE ACTS</a:t>
            </a:r>
            <a:endParaRPr lang="en-US" dirty="0"/>
          </a:p>
        </p:txBody>
      </p:sp>
      <p:sp>
        <p:nvSpPr>
          <p:cNvPr id="72" name="Rectangle 3"/>
          <p:cNvSpPr>
            <a:spLocks noChangeArrowheads="1"/>
          </p:cNvSpPr>
          <p:nvPr/>
        </p:nvSpPr>
        <p:spPr bwMode="auto">
          <a:xfrm>
            <a:off x="5215543" y="3078928"/>
            <a:ext cx="4177856" cy="298574"/>
          </a:xfrm>
          <a:prstGeom prst="rect">
            <a:avLst/>
          </a:prstGeom>
          <a:solidFill>
            <a:schemeClr val="bg2"/>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none" anchor="ctr"/>
          <a:lstStyle/>
          <a:p>
            <a:pPr algn="ctr" eaLnBrk="0" hangingPunct="0">
              <a:spcBef>
                <a:spcPct val="50000"/>
              </a:spcBef>
            </a:pPr>
            <a:r>
              <a:rPr lang="en-US" sz="2000" dirty="0" smtClean="0">
                <a:solidFill>
                  <a:schemeClr val="tx1">
                    <a:lumMod val="75000"/>
                    <a:lumOff val="25000"/>
                  </a:schemeClr>
                </a:solidFill>
                <a:latin typeface="Arial Narrow" pitchFamily="34" charset="0"/>
              </a:rPr>
              <a:t>August </a:t>
            </a:r>
            <a:r>
              <a:rPr lang="en-US" sz="2000" dirty="0">
                <a:solidFill>
                  <a:schemeClr val="tx1">
                    <a:lumMod val="75000"/>
                    <a:lumOff val="25000"/>
                  </a:schemeClr>
                </a:solidFill>
                <a:latin typeface="Arial Narrow" pitchFamily="34" charset="0"/>
              </a:rPr>
              <a:t>- </a:t>
            </a:r>
            <a:r>
              <a:rPr lang="en-US" sz="2000" dirty="0" smtClean="0">
                <a:solidFill>
                  <a:schemeClr val="tx1">
                    <a:lumMod val="75000"/>
                    <a:lumOff val="25000"/>
                  </a:schemeClr>
                </a:solidFill>
                <a:latin typeface="Arial Narrow" pitchFamily="34" charset="0"/>
              </a:rPr>
              <a:t>Early </a:t>
            </a:r>
            <a:r>
              <a:rPr lang="en-US" sz="2000" dirty="0">
                <a:solidFill>
                  <a:schemeClr val="tx1">
                    <a:lumMod val="75000"/>
                    <a:lumOff val="25000"/>
                  </a:schemeClr>
                </a:solidFill>
                <a:latin typeface="Arial Narrow" pitchFamily="34" charset="0"/>
              </a:rPr>
              <a:t>September</a:t>
            </a:r>
          </a:p>
        </p:txBody>
      </p:sp>
      <p:grpSp>
        <p:nvGrpSpPr>
          <p:cNvPr id="3" name="Group 2"/>
          <p:cNvGrpSpPr/>
          <p:nvPr/>
        </p:nvGrpSpPr>
        <p:grpSpPr>
          <a:xfrm>
            <a:off x="599588" y="1142176"/>
            <a:ext cx="9010713" cy="5089997"/>
            <a:chOff x="599588" y="1142176"/>
            <a:chExt cx="9010713" cy="5089997"/>
          </a:xfrm>
        </p:grpSpPr>
        <p:grpSp>
          <p:nvGrpSpPr>
            <p:cNvPr id="20482" name="Group 48"/>
            <p:cNvGrpSpPr>
              <a:grpSpLocks/>
            </p:cNvGrpSpPr>
            <p:nvPr/>
          </p:nvGrpSpPr>
          <p:grpSpPr bwMode="auto">
            <a:xfrm>
              <a:off x="600349" y="1142176"/>
              <a:ext cx="9009952" cy="4676118"/>
              <a:chOff x="544" y="1203"/>
              <a:chExt cx="4911" cy="2789"/>
            </a:xfrm>
          </p:grpSpPr>
          <p:sp>
            <p:nvSpPr>
              <p:cNvPr id="20496" name="Text Box 32"/>
              <p:cNvSpPr txBox="1">
                <a:spLocks noChangeArrowheads="1"/>
              </p:cNvSpPr>
              <p:nvPr/>
            </p:nvSpPr>
            <p:spPr bwMode="auto">
              <a:xfrm>
                <a:off x="3000" y="2713"/>
                <a:ext cx="1181" cy="202"/>
              </a:xfrm>
              <a:prstGeom prst="rect">
                <a:avLst/>
              </a:prstGeom>
              <a:solidFill>
                <a:schemeClr val="tx2"/>
              </a:solidFill>
              <a:ln w="9525">
                <a:noFill/>
                <a:miter lim="800000"/>
                <a:headEnd/>
                <a:tailEnd/>
              </a:ln>
            </p:spPr>
            <p:txBody>
              <a:bodyPr wrap="square">
                <a:spAutoFit/>
              </a:bodyPr>
              <a:lstStyle>
                <a:defPPr>
                  <a:defRPr lang="en-US"/>
                </a:defPPr>
                <a:lvl1pPr algn="ctr" eaLnBrk="0" hangingPunct="0">
                  <a:spcBef>
                    <a:spcPct val="50000"/>
                  </a:spcBef>
                  <a:defRPr sz="1600" b="1">
                    <a:solidFill>
                      <a:schemeClr val="bg1"/>
                    </a:solidFill>
                    <a:latin typeface="Arial" charset="0"/>
                  </a:defRPr>
                </a:lvl1pPr>
              </a:lstStyle>
              <a:p>
                <a:r>
                  <a:rPr lang="en-US" dirty="0" smtClean="0"/>
                  <a:t>GOVERNOR  ACTS</a:t>
                </a:r>
                <a:endParaRPr lang="en-US" dirty="0"/>
              </a:p>
            </p:txBody>
          </p:sp>
          <p:sp>
            <p:nvSpPr>
              <p:cNvPr id="20497" name="Rectangle 3"/>
              <p:cNvSpPr>
                <a:spLocks noChangeArrowheads="1"/>
              </p:cNvSpPr>
              <p:nvPr/>
            </p:nvSpPr>
            <p:spPr bwMode="auto">
              <a:xfrm>
                <a:off x="573" y="1468"/>
                <a:ext cx="1212" cy="823"/>
              </a:xfrm>
              <a:prstGeom prst="rect">
                <a:avLst/>
              </a:prstGeom>
              <a:solidFill>
                <a:srgbClr val="FF99FF">
                  <a:alpha val="65000"/>
                </a:srgbClr>
              </a:solidFill>
              <a:ln w="9525">
                <a:solidFill>
                  <a:schemeClr val="tx1"/>
                </a:solidFill>
                <a:miter lim="800000"/>
                <a:headEnd/>
                <a:tailEnd/>
              </a:ln>
            </p:spPr>
            <p:txBody>
              <a:bodyPr wrap="none" anchor="ctr"/>
              <a:lstStyle/>
              <a:p>
                <a:pPr eaLnBrk="0" hangingPunct="0"/>
                <a:endParaRPr lang="en-US" dirty="0"/>
              </a:p>
            </p:txBody>
          </p:sp>
          <p:sp>
            <p:nvSpPr>
              <p:cNvPr id="20498" name="Rectangle 4"/>
              <p:cNvSpPr>
                <a:spLocks noChangeArrowheads="1"/>
              </p:cNvSpPr>
              <p:nvPr/>
            </p:nvSpPr>
            <p:spPr bwMode="auto">
              <a:xfrm>
                <a:off x="1887" y="1466"/>
                <a:ext cx="1070" cy="823"/>
              </a:xfrm>
              <a:prstGeom prst="rect">
                <a:avLst/>
              </a:prstGeom>
              <a:solidFill>
                <a:srgbClr val="FF99FF">
                  <a:alpha val="65000"/>
                </a:srgbClr>
              </a:solidFill>
              <a:ln w="9525">
                <a:solidFill>
                  <a:schemeClr val="tx1"/>
                </a:solidFill>
                <a:miter lim="800000"/>
                <a:headEnd/>
                <a:tailEnd/>
              </a:ln>
            </p:spPr>
            <p:txBody>
              <a:bodyPr wrap="none" anchor="ctr"/>
              <a:lstStyle/>
              <a:p>
                <a:pPr eaLnBrk="0" hangingPunct="0"/>
                <a:endParaRPr lang="en-US" dirty="0"/>
              </a:p>
            </p:txBody>
          </p:sp>
          <p:sp>
            <p:nvSpPr>
              <p:cNvPr id="20501" name="Text Box 7"/>
              <p:cNvSpPr txBox="1">
                <a:spLocks noChangeArrowheads="1"/>
              </p:cNvSpPr>
              <p:nvPr/>
            </p:nvSpPr>
            <p:spPr bwMode="auto">
              <a:xfrm>
                <a:off x="553" y="1527"/>
                <a:ext cx="1347" cy="826"/>
              </a:xfrm>
              <a:prstGeom prst="rect">
                <a:avLst/>
              </a:prstGeom>
              <a:noFill/>
              <a:ln w="9525">
                <a:noFill/>
                <a:miter lim="800000"/>
                <a:headEnd/>
                <a:tailEnd/>
              </a:ln>
            </p:spPr>
            <p:txBody>
              <a:bodyPr wrap="square">
                <a:spAutoFit/>
              </a:bodyPr>
              <a:lstStyle/>
              <a:p>
                <a:pPr marL="285750" indent="-285750" eaLnBrk="0" hangingPunct="0">
                  <a:spcBef>
                    <a:spcPct val="50000"/>
                  </a:spcBef>
                  <a:buFont typeface="Wingdings" panose="05000000000000000000" pitchFamily="2" charset="2"/>
                  <a:buChar char="§"/>
                </a:pPr>
                <a:r>
                  <a:rPr lang="en-US" sz="1400" b="1" dirty="0">
                    <a:latin typeface="Arial Narrow" panose="020B0606020202030204" pitchFamily="34" charset="0"/>
                  </a:rPr>
                  <a:t>DPB issues </a:t>
                </a:r>
                <a:r>
                  <a:rPr lang="en-US" sz="1400" b="1" dirty="0" smtClean="0">
                    <a:latin typeface="Arial Narrow" panose="020B0606020202030204" pitchFamily="34" charset="0"/>
                  </a:rPr>
                  <a:t>instructions</a:t>
                </a:r>
                <a:br>
                  <a:rPr lang="en-US" sz="1400" b="1" dirty="0" smtClean="0">
                    <a:latin typeface="Arial Narrow" panose="020B0606020202030204" pitchFamily="34" charset="0"/>
                  </a:rPr>
                </a:br>
                <a:r>
                  <a:rPr lang="en-US" sz="1400" b="1" dirty="0" smtClean="0">
                    <a:latin typeface="Arial Narrow" panose="020B0606020202030204" pitchFamily="34" charset="0"/>
                  </a:rPr>
                  <a:t> </a:t>
                </a:r>
                <a:r>
                  <a:rPr lang="en-US" sz="1400" b="1" dirty="0">
                    <a:latin typeface="Arial Narrow" panose="020B0606020202030204" pitchFamily="34" charset="0"/>
                  </a:rPr>
                  <a:t>to </a:t>
                </a:r>
                <a:r>
                  <a:rPr lang="en-US" sz="1400" b="1" dirty="0" smtClean="0">
                    <a:latin typeface="Arial Narrow" panose="020B0606020202030204" pitchFamily="34" charset="0"/>
                  </a:rPr>
                  <a:t>agencies</a:t>
                </a:r>
              </a:p>
              <a:p>
                <a:pPr marL="285750" indent="-285750" eaLnBrk="0" hangingPunct="0">
                  <a:spcBef>
                    <a:spcPct val="50000"/>
                  </a:spcBef>
                  <a:buFont typeface="Wingdings" panose="05000000000000000000" pitchFamily="2" charset="2"/>
                  <a:buChar char="§"/>
                </a:pPr>
                <a:r>
                  <a:rPr lang="en-US" sz="1400" b="1" dirty="0">
                    <a:latin typeface="Arial Narrow" panose="020B0606020202030204" pitchFamily="34" charset="0"/>
                  </a:rPr>
                  <a:t>Agencies generate </a:t>
                </a:r>
                <a:r>
                  <a:rPr lang="en-US" sz="1400" b="1" dirty="0" smtClean="0">
                    <a:latin typeface="Arial Narrow" panose="020B0606020202030204" pitchFamily="34" charset="0"/>
                  </a:rPr>
                  <a:t>&amp;</a:t>
                </a:r>
                <a:br>
                  <a:rPr lang="en-US" sz="1400" b="1" dirty="0" smtClean="0">
                    <a:latin typeface="Arial Narrow" panose="020B0606020202030204" pitchFamily="34" charset="0"/>
                  </a:rPr>
                </a:br>
                <a:r>
                  <a:rPr lang="en-US" sz="1400" b="1" dirty="0" smtClean="0">
                    <a:latin typeface="Arial Narrow" panose="020B0606020202030204" pitchFamily="34" charset="0"/>
                  </a:rPr>
                  <a:t> </a:t>
                </a:r>
                <a:r>
                  <a:rPr lang="en-US" sz="1400" b="1" dirty="0">
                    <a:latin typeface="Arial Narrow" panose="020B0606020202030204" pitchFamily="34" charset="0"/>
                  </a:rPr>
                  <a:t>submit requests</a:t>
                </a:r>
              </a:p>
              <a:p>
                <a:pPr marL="285750" indent="-285750" algn="ctr" eaLnBrk="0" hangingPunct="0">
                  <a:spcBef>
                    <a:spcPct val="50000"/>
                  </a:spcBef>
                  <a:buFont typeface="Wingdings" panose="05000000000000000000" pitchFamily="2" charset="2"/>
                  <a:buChar char="§"/>
                </a:pPr>
                <a:endParaRPr lang="en-US" sz="1400" dirty="0">
                  <a:latin typeface="Arial Narrow" panose="020B0606020202030204" pitchFamily="34" charset="0"/>
                </a:endParaRPr>
              </a:p>
            </p:txBody>
          </p:sp>
          <p:sp>
            <p:nvSpPr>
              <p:cNvPr id="20502" name="Text Box 8"/>
              <p:cNvSpPr txBox="1">
                <a:spLocks noChangeArrowheads="1"/>
              </p:cNvSpPr>
              <p:nvPr/>
            </p:nvSpPr>
            <p:spPr bwMode="auto">
              <a:xfrm>
                <a:off x="1882" y="1562"/>
                <a:ext cx="1078" cy="505"/>
              </a:xfrm>
              <a:prstGeom prst="rect">
                <a:avLst/>
              </a:prstGeom>
              <a:noFill/>
              <a:ln w="9525">
                <a:noFill/>
                <a:miter lim="800000"/>
                <a:headEnd/>
                <a:tailEnd/>
              </a:ln>
            </p:spPr>
            <p:txBody>
              <a:bodyPr wrap="square">
                <a:spAutoFit/>
              </a:bodyPr>
              <a:lstStyle/>
              <a:p>
                <a:pPr marL="285750" indent="-285750" eaLnBrk="0" hangingPunct="0">
                  <a:spcBef>
                    <a:spcPct val="50000"/>
                  </a:spcBef>
                  <a:buFont typeface="Wingdings" panose="05000000000000000000" pitchFamily="2" charset="2"/>
                  <a:buChar char="§"/>
                </a:pPr>
                <a:r>
                  <a:rPr lang="en-US" sz="1400" b="1" dirty="0">
                    <a:latin typeface="Arial Narrow" panose="020B0606020202030204" pitchFamily="34" charset="0"/>
                  </a:rPr>
                  <a:t>DPB Analyst </a:t>
                </a:r>
                <a:r>
                  <a:rPr lang="en-US" sz="1400" b="1" dirty="0" smtClean="0">
                    <a:latin typeface="Arial Narrow" panose="020B0606020202030204" pitchFamily="34" charset="0"/>
                  </a:rPr>
                  <a:t>Review</a:t>
                </a:r>
              </a:p>
              <a:p>
                <a:pPr marL="285750" indent="-285750" eaLnBrk="0" hangingPunct="0">
                  <a:spcBef>
                    <a:spcPct val="50000"/>
                  </a:spcBef>
                  <a:buFont typeface="Wingdings" panose="05000000000000000000" pitchFamily="2" charset="2"/>
                  <a:buChar char="§"/>
                </a:pPr>
                <a:r>
                  <a:rPr lang="en-US" sz="1400" b="1" dirty="0" smtClean="0">
                    <a:latin typeface="Arial Narrow" panose="020B0606020202030204" pitchFamily="34" charset="0"/>
                  </a:rPr>
                  <a:t>Identifies projects </a:t>
                </a:r>
                <a:r>
                  <a:rPr lang="en-US" sz="1400" b="1" dirty="0">
                    <a:latin typeface="Arial Narrow" panose="020B0606020202030204" pitchFamily="34" charset="0"/>
                  </a:rPr>
                  <a:t>for </a:t>
                </a:r>
                <a:r>
                  <a:rPr lang="en-US" sz="1400" b="1" dirty="0" smtClean="0">
                    <a:latin typeface="Arial Narrow" panose="020B0606020202030204" pitchFamily="34" charset="0"/>
                  </a:rPr>
                  <a:t>DEB </a:t>
                </a:r>
                <a:r>
                  <a:rPr lang="en-US" sz="1400" b="1" dirty="0">
                    <a:latin typeface="Arial Narrow" panose="020B0606020202030204" pitchFamily="34" charset="0"/>
                  </a:rPr>
                  <a:t>cost review </a:t>
                </a:r>
              </a:p>
            </p:txBody>
          </p:sp>
          <p:sp>
            <p:nvSpPr>
              <p:cNvPr id="20504" name="Text Box 12"/>
              <p:cNvSpPr txBox="1">
                <a:spLocks noChangeArrowheads="1"/>
              </p:cNvSpPr>
              <p:nvPr/>
            </p:nvSpPr>
            <p:spPr bwMode="auto">
              <a:xfrm>
                <a:off x="590" y="3037"/>
                <a:ext cx="1134" cy="955"/>
              </a:xfrm>
              <a:prstGeom prst="rect">
                <a:avLst/>
              </a:prstGeom>
              <a:noFill/>
              <a:ln w="9525">
                <a:noFill/>
                <a:miter lim="800000"/>
                <a:headEnd/>
                <a:tailEnd/>
              </a:ln>
            </p:spPr>
            <p:txBody>
              <a:bodyPr>
                <a:spAutoFit/>
              </a:bodyPr>
              <a:lstStyle>
                <a:defPPr>
                  <a:defRPr lang="en-US"/>
                </a:defPPr>
                <a:lvl1pPr eaLnBrk="0" hangingPunct="0">
                  <a:spcBef>
                    <a:spcPct val="50000"/>
                  </a:spcBef>
                  <a:defRPr sz="1400" b="1">
                    <a:latin typeface="Arial Narrow" panose="020B0606020202030204" pitchFamily="34" charset="0"/>
                  </a:defRPr>
                </a:lvl1pPr>
              </a:lstStyle>
              <a:p>
                <a:r>
                  <a:rPr lang="en-US" dirty="0"/>
                  <a:t>Six Pack meets to recommend capital projects for the 6 year capital outlay plan, </a:t>
                </a:r>
                <a:r>
                  <a:rPr lang="en-US" dirty="0" smtClean="0"/>
                  <a:t>using </a:t>
                </a:r>
                <a:r>
                  <a:rPr lang="en-US" dirty="0"/>
                  <a:t>analyses from SCHEV, DPB, Money </a:t>
                </a:r>
                <a:r>
                  <a:rPr lang="en-US" dirty="0" smtClean="0"/>
                  <a:t>Committees </a:t>
                </a:r>
                <a:r>
                  <a:rPr lang="en-US" dirty="0"/>
                  <a:t>Staff and </a:t>
                </a:r>
                <a:r>
                  <a:rPr lang="en-US" dirty="0" smtClean="0"/>
                  <a:t>DEB</a:t>
                </a:r>
                <a:endParaRPr lang="en-US" dirty="0"/>
              </a:p>
            </p:txBody>
          </p:sp>
          <p:sp>
            <p:nvSpPr>
              <p:cNvPr id="20509" name="Text Box 17"/>
              <p:cNvSpPr txBox="1">
                <a:spLocks noChangeArrowheads="1"/>
              </p:cNvSpPr>
              <p:nvPr/>
            </p:nvSpPr>
            <p:spPr bwMode="auto">
              <a:xfrm>
                <a:off x="1850" y="3021"/>
                <a:ext cx="1030" cy="955"/>
              </a:xfrm>
              <a:prstGeom prst="rect">
                <a:avLst/>
              </a:prstGeom>
              <a:noFill/>
              <a:ln w="9525">
                <a:noFill/>
                <a:miter lim="800000"/>
                <a:headEnd/>
                <a:tailEnd/>
              </a:ln>
            </p:spPr>
            <p:txBody>
              <a:bodyPr wrap="square">
                <a:spAutoFit/>
              </a:bodyPr>
              <a:lstStyle/>
              <a:p>
                <a:pPr eaLnBrk="0" hangingPunct="0">
                  <a:spcBef>
                    <a:spcPct val="50000"/>
                  </a:spcBef>
                </a:pPr>
                <a:r>
                  <a:rPr lang="en-US" sz="1400" b="1" dirty="0" smtClean="0">
                    <a:latin typeface="Arial Narrow" panose="020B0606020202030204" pitchFamily="34" charset="0"/>
                  </a:rPr>
                  <a:t>AD’s and </a:t>
                </a:r>
                <a:r>
                  <a:rPr lang="en-US" sz="1400" b="1" dirty="0">
                    <a:latin typeface="Arial Narrow" panose="020B0606020202030204" pitchFamily="34" charset="0"/>
                  </a:rPr>
                  <a:t>Budget </a:t>
                </a:r>
                <a:r>
                  <a:rPr lang="en-US" sz="1400" b="1" dirty="0" smtClean="0">
                    <a:latin typeface="Arial Narrow" panose="020B0606020202030204" pitchFamily="34" charset="0"/>
                  </a:rPr>
                  <a:t>Director provide, and SOF and Governor’s staff approve, capital recommendations </a:t>
                </a:r>
                <a:r>
                  <a:rPr lang="en-US" sz="1400" b="1" dirty="0">
                    <a:latin typeface="Arial Narrow" panose="020B0606020202030204" pitchFamily="34" charset="0"/>
                  </a:rPr>
                  <a:t>for the </a:t>
                </a:r>
                <a:r>
                  <a:rPr lang="en-US" sz="1400" b="1" dirty="0" smtClean="0">
                    <a:latin typeface="Arial Narrow" panose="020B0606020202030204" pitchFamily="34" charset="0"/>
                  </a:rPr>
                  <a:t>Governor’s consideration</a:t>
                </a:r>
                <a:endParaRPr lang="en-US" sz="1400" b="1" dirty="0">
                  <a:latin typeface="Arial Narrow" panose="020B0606020202030204" pitchFamily="34" charset="0"/>
                </a:endParaRPr>
              </a:p>
            </p:txBody>
          </p:sp>
          <p:sp>
            <p:nvSpPr>
              <p:cNvPr id="20512" name="Text Box 20"/>
              <p:cNvSpPr txBox="1">
                <a:spLocks noChangeArrowheads="1"/>
              </p:cNvSpPr>
              <p:nvPr/>
            </p:nvSpPr>
            <p:spPr bwMode="auto">
              <a:xfrm>
                <a:off x="4369" y="3078"/>
                <a:ext cx="912" cy="518"/>
              </a:xfrm>
              <a:prstGeom prst="rect">
                <a:avLst/>
              </a:prstGeom>
              <a:noFill/>
              <a:ln w="9525">
                <a:noFill/>
                <a:miter lim="800000"/>
                <a:headEnd/>
                <a:tailEnd/>
              </a:ln>
            </p:spPr>
            <p:txBody>
              <a:bodyPr>
                <a:spAutoFit/>
              </a:bodyPr>
              <a:lstStyle/>
              <a:p>
                <a:pPr>
                  <a:lnSpc>
                    <a:spcPct val="90000"/>
                  </a:lnSpc>
                </a:pPr>
                <a:r>
                  <a:rPr lang="en-US" sz="1400" b="1" dirty="0">
                    <a:latin typeface="Arial Narrow" panose="020B0606020202030204" pitchFamily="34" charset="0"/>
                  </a:rPr>
                  <a:t>General Assembly takes action on the Governor's proposal</a:t>
                </a:r>
              </a:p>
              <a:p>
                <a:pPr>
                  <a:lnSpc>
                    <a:spcPct val="90000"/>
                  </a:lnSpc>
                </a:pPr>
                <a:endParaRPr lang="en-US" sz="1400" b="1" dirty="0">
                  <a:latin typeface="Arial Narrow" panose="020B0606020202030204" pitchFamily="34" charset="0"/>
                </a:endParaRPr>
              </a:p>
            </p:txBody>
          </p:sp>
          <p:sp>
            <p:nvSpPr>
              <p:cNvPr id="20517" name="Text Box 25"/>
              <p:cNvSpPr txBox="1">
                <a:spLocks noChangeArrowheads="1"/>
              </p:cNvSpPr>
              <p:nvPr/>
            </p:nvSpPr>
            <p:spPr bwMode="auto">
              <a:xfrm>
                <a:off x="544" y="1203"/>
                <a:ext cx="4911" cy="202"/>
              </a:xfrm>
              <a:prstGeom prst="rect">
                <a:avLst/>
              </a:prstGeom>
              <a:solidFill>
                <a:schemeClr val="tx2"/>
              </a:solidFill>
              <a:ln w="9525">
                <a:noFill/>
                <a:miter lim="800000"/>
                <a:headEnd/>
                <a:tailEnd/>
              </a:ln>
            </p:spPr>
            <p:txBody>
              <a:bodyPr wrap="square">
                <a:spAutoFit/>
              </a:bodyPr>
              <a:lstStyle/>
              <a:p>
                <a:pPr algn="ctr" eaLnBrk="0" hangingPunct="0">
                  <a:spcBef>
                    <a:spcPct val="50000"/>
                  </a:spcBef>
                </a:pPr>
                <a:r>
                  <a:rPr lang="en-US" sz="1600" b="1" dirty="0" smtClean="0">
                    <a:solidFill>
                      <a:schemeClr val="bg1"/>
                    </a:solidFill>
                    <a:latin typeface="Arial" charset="0"/>
                  </a:rPr>
                  <a:t>BUDGET </a:t>
                </a:r>
                <a:r>
                  <a:rPr lang="en-US" sz="1600" b="1" dirty="0">
                    <a:solidFill>
                      <a:schemeClr val="bg1"/>
                    </a:solidFill>
                    <a:latin typeface="Arial" charset="0"/>
                  </a:rPr>
                  <a:t>PREPARATION</a:t>
                </a:r>
                <a:endParaRPr lang="en-US" dirty="0"/>
              </a:p>
            </p:txBody>
          </p:sp>
          <p:sp>
            <p:nvSpPr>
              <p:cNvPr id="20518" name="Text Box 26"/>
              <p:cNvSpPr txBox="1">
                <a:spLocks noChangeArrowheads="1"/>
              </p:cNvSpPr>
              <p:nvPr/>
            </p:nvSpPr>
            <p:spPr bwMode="auto">
              <a:xfrm>
                <a:off x="544" y="2714"/>
                <a:ext cx="2368" cy="202"/>
              </a:xfrm>
              <a:prstGeom prst="rect">
                <a:avLst/>
              </a:prstGeom>
              <a:solidFill>
                <a:schemeClr val="tx2"/>
              </a:solidFill>
              <a:ln w="9525">
                <a:noFill/>
                <a:miter lim="800000"/>
                <a:headEnd/>
                <a:tailEnd/>
              </a:ln>
            </p:spPr>
            <p:txBody>
              <a:bodyPr wrap="square">
                <a:spAutoFit/>
              </a:bodyPr>
              <a:lstStyle>
                <a:defPPr>
                  <a:defRPr lang="en-US"/>
                </a:defPPr>
                <a:lvl1pPr algn="ctr" eaLnBrk="0" hangingPunct="0">
                  <a:spcBef>
                    <a:spcPct val="50000"/>
                  </a:spcBef>
                  <a:defRPr sz="1600" b="1">
                    <a:solidFill>
                      <a:schemeClr val="bg1"/>
                    </a:solidFill>
                    <a:latin typeface="Arial" charset="0"/>
                  </a:defRPr>
                </a:lvl1pPr>
              </a:lstStyle>
              <a:p>
                <a:r>
                  <a:rPr lang="en-US" dirty="0"/>
                  <a:t>REVIEW &amp; RECOMMENDATION</a:t>
                </a:r>
              </a:p>
            </p:txBody>
          </p:sp>
          <p:sp>
            <p:nvSpPr>
              <p:cNvPr id="62" name="Rectangle 16"/>
              <p:cNvSpPr>
                <a:spLocks noChangeArrowheads="1"/>
              </p:cNvSpPr>
              <p:nvPr/>
            </p:nvSpPr>
            <p:spPr bwMode="auto">
              <a:xfrm>
                <a:off x="4272" y="1466"/>
                <a:ext cx="1008" cy="825"/>
              </a:xfrm>
              <a:prstGeom prst="rect">
                <a:avLst/>
              </a:prstGeom>
              <a:solidFill>
                <a:srgbClr val="FF99FF">
                  <a:alpha val="65000"/>
                </a:srgbClr>
              </a:solidFill>
              <a:ln w="9525">
                <a:solidFill>
                  <a:schemeClr val="tx1"/>
                </a:solidFill>
                <a:miter lim="800000"/>
                <a:headEnd/>
                <a:tailEnd/>
              </a:ln>
            </p:spPr>
            <p:txBody>
              <a:bodyPr wrap="none" anchor="ctr"/>
              <a:lstStyle/>
              <a:p>
                <a:pPr eaLnBrk="0" hangingPunct="0"/>
                <a:endParaRPr lang="en-US" dirty="0"/>
              </a:p>
            </p:txBody>
          </p:sp>
          <p:sp>
            <p:nvSpPr>
              <p:cNvPr id="63" name="Text Box 20"/>
              <p:cNvSpPr txBox="1">
                <a:spLocks noChangeArrowheads="1"/>
              </p:cNvSpPr>
              <p:nvPr/>
            </p:nvSpPr>
            <p:spPr bwMode="auto">
              <a:xfrm>
                <a:off x="4268" y="1582"/>
                <a:ext cx="1108" cy="441"/>
              </a:xfrm>
              <a:prstGeom prst="rect">
                <a:avLst/>
              </a:prstGeom>
              <a:noFill/>
              <a:ln w="9525">
                <a:noFill/>
                <a:miter lim="800000"/>
                <a:headEnd/>
                <a:tailEnd/>
              </a:ln>
            </p:spPr>
            <p:txBody>
              <a:bodyPr wrap="square">
                <a:spAutoFit/>
              </a:bodyPr>
              <a:lstStyle/>
              <a:p>
                <a:pPr eaLnBrk="0" hangingPunct="0">
                  <a:spcBef>
                    <a:spcPct val="50000"/>
                  </a:spcBef>
                </a:pPr>
                <a:r>
                  <a:rPr lang="en-US" sz="1400" b="1" dirty="0">
                    <a:latin typeface="Arial Narrow" panose="020B0606020202030204" pitchFamily="34" charset="0"/>
                  </a:rPr>
                  <a:t>DPB analysts make recommendations to Associate </a:t>
                </a:r>
                <a:r>
                  <a:rPr lang="en-US" sz="1400" b="1" dirty="0" smtClean="0">
                    <a:latin typeface="Arial Narrow" panose="020B0606020202030204" pitchFamily="34" charset="0"/>
                  </a:rPr>
                  <a:t>Directors (AD)</a:t>
                </a:r>
                <a:endParaRPr lang="en-US" sz="1400" b="1" dirty="0">
                  <a:latin typeface="Arial Narrow" panose="020B0606020202030204" pitchFamily="34" charset="0"/>
                </a:endParaRPr>
              </a:p>
            </p:txBody>
          </p:sp>
          <p:sp>
            <p:nvSpPr>
              <p:cNvPr id="20491" name="Line 40"/>
              <p:cNvSpPr>
                <a:spLocks noChangeShapeType="1"/>
              </p:cNvSpPr>
              <p:nvPr/>
            </p:nvSpPr>
            <p:spPr bwMode="auto">
              <a:xfrm>
                <a:off x="1567" y="2220"/>
                <a:ext cx="528" cy="0"/>
              </a:xfrm>
              <a:prstGeom prst="line">
                <a:avLst/>
              </a:prstGeom>
              <a:noFill/>
              <a:ln w="79375" cmpd="dbl">
                <a:solidFill>
                  <a:schemeClr val="tx2">
                    <a:lumMod val="50000"/>
                    <a:alpha val="74000"/>
                  </a:schemeClr>
                </a:solidFill>
                <a:round/>
                <a:headEnd/>
                <a:tailEnd type="triangle" w="med" len="med"/>
              </a:ln>
            </p:spPr>
            <p:txBody>
              <a:bodyPr wrap="none" anchor="ctr"/>
              <a:lstStyle/>
              <a:p>
                <a:endParaRPr lang="en-US" dirty="0"/>
              </a:p>
            </p:txBody>
          </p:sp>
        </p:grpSp>
        <p:grpSp>
          <p:nvGrpSpPr>
            <p:cNvPr id="2" name="Group 1"/>
            <p:cNvGrpSpPr/>
            <p:nvPr/>
          </p:nvGrpSpPr>
          <p:grpSpPr>
            <a:xfrm>
              <a:off x="599588" y="5924312"/>
              <a:ext cx="8866286" cy="307861"/>
              <a:chOff x="599588" y="5924312"/>
              <a:chExt cx="8866286" cy="307861"/>
            </a:xfrm>
          </p:grpSpPr>
          <p:sp>
            <p:nvSpPr>
              <p:cNvPr id="77" name="Rectangle 3"/>
              <p:cNvSpPr>
                <a:spLocks noChangeArrowheads="1"/>
              </p:cNvSpPr>
              <p:nvPr/>
            </p:nvSpPr>
            <p:spPr bwMode="auto">
              <a:xfrm>
                <a:off x="599588" y="5924312"/>
                <a:ext cx="4259857" cy="298574"/>
              </a:xfrm>
              <a:prstGeom prst="rect">
                <a:avLst/>
              </a:prstGeom>
              <a:solidFill>
                <a:schemeClr val="bg2"/>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none" anchor="ctr"/>
              <a:lstStyle/>
              <a:p>
                <a:pPr algn="ctr" eaLnBrk="0" hangingPunct="0">
                  <a:spcBef>
                    <a:spcPct val="50000"/>
                  </a:spcBef>
                  <a:defRPr/>
                </a:pPr>
                <a:r>
                  <a:rPr lang="en-US" sz="2000" dirty="0" smtClean="0">
                    <a:solidFill>
                      <a:schemeClr val="tx1">
                        <a:lumMod val="75000"/>
                        <a:lumOff val="25000"/>
                      </a:schemeClr>
                    </a:solidFill>
                    <a:latin typeface="Arial Narrow" pitchFamily="34" charset="0"/>
                  </a:rPr>
                  <a:t>Mid September - November</a:t>
                </a:r>
                <a:endParaRPr lang="en-US" sz="2000" dirty="0">
                  <a:solidFill>
                    <a:schemeClr val="tx1">
                      <a:lumMod val="75000"/>
                      <a:lumOff val="25000"/>
                    </a:schemeClr>
                  </a:solidFill>
                  <a:latin typeface="Arial Narrow" pitchFamily="34" charset="0"/>
                </a:endParaRPr>
              </a:p>
            </p:txBody>
          </p:sp>
          <p:sp>
            <p:nvSpPr>
              <p:cNvPr id="80" name="Rectangle 3"/>
              <p:cNvSpPr>
                <a:spLocks noChangeArrowheads="1"/>
              </p:cNvSpPr>
              <p:nvPr/>
            </p:nvSpPr>
            <p:spPr bwMode="auto">
              <a:xfrm>
                <a:off x="5206017" y="5933599"/>
                <a:ext cx="4259857" cy="298574"/>
              </a:xfrm>
              <a:prstGeom prst="rect">
                <a:avLst/>
              </a:prstGeom>
              <a:solidFill>
                <a:schemeClr val="bg2"/>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none" anchor="ctr"/>
              <a:lstStyle/>
              <a:p>
                <a:pPr algn="ctr" eaLnBrk="0" hangingPunct="0">
                  <a:spcBef>
                    <a:spcPct val="50000"/>
                  </a:spcBef>
                  <a:defRPr/>
                </a:pPr>
                <a:r>
                  <a:rPr lang="en-US" sz="2000" dirty="0" smtClean="0">
                    <a:solidFill>
                      <a:schemeClr val="tx1">
                        <a:lumMod val="75000"/>
                        <a:lumOff val="25000"/>
                      </a:schemeClr>
                    </a:solidFill>
                    <a:latin typeface="Arial Narrow" pitchFamily="34" charset="0"/>
                  </a:rPr>
                  <a:t>December – March or April </a:t>
                </a:r>
                <a:r>
                  <a:rPr lang="en-US" sz="1100" dirty="0" smtClean="0">
                    <a:solidFill>
                      <a:schemeClr val="tx1">
                        <a:lumMod val="75000"/>
                        <a:lumOff val="25000"/>
                      </a:schemeClr>
                    </a:solidFill>
                    <a:latin typeface="Arial Narrow" pitchFamily="34" charset="0"/>
                  </a:rPr>
                  <a:t>(longer GA session)</a:t>
                </a:r>
                <a:endParaRPr lang="en-US" sz="1100" dirty="0">
                  <a:solidFill>
                    <a:schemeClr val="tx1">
                      <a:lumMod val="75000"/>
                      <a:lumOff val="25000"/>
                    </a:schemeClr>
                  </a:solidFill>
                  <a:latin typeface="Arial Narrow" pitchFamily="34" charset="0"/>
                </a:endParaRPr>
              </a:p>
            </p:txBody>
          </p:sp>
        </p:grpSp>
      </p:grpSp>
      <p:sp>
        <p:nvSpPr>
          <p:cNvPr id="81" name="Line 40"/>
          <p:cNvSpPr>
            <a:spLocks noChangeShapeType="1"/>
          </p:cNvSpPr>
          <p:nvPr/>
        </p:nvSpPr>
        <p:spPr bwMode="auto">
          <a:xfrm>
            <a:off x="4560902" y="2847307"/>
            <a:ext cx="968694" cy="0"/>
          </a:xfrm>
          <a:prstGeom prst="line">
            <a:avLst/>
          </a:prstGeom>
          <a:noFill/>
          <a:ln w="79375" cmpd="dbl">
            <a:solidFill>
              <a:schemeClr val="tx2">
                <a:lumMod val="50000"/>
                <a:alpha val="74000"/>
              </a:schemeClr>
            </a:solidFill>
            <a:round/>
            <a:headEnd/>
            <a:tailEnd type="triangle" w="med" len="med"/>
          </a:ln>
        </p:spPr>
        <p:txBody>
          <a:bodyPr wrap="none" anchor="ctr"/>
          <a:lstStyle/>
          <a:p>
            <a:endParaRPr lang="en-US" dirty="0"/>
          </a:p>
        </p:txBody>
      </p:sp>
      <p:sp>
        <p:nvSpPr>
          <p:cNvPr id="82" name="Line 40"/>
          <p:cNvSpPr>
            <a:spLocks noChangeShapeType="1"/>
          </p:cNvSpPr>
          <p:nvPr/>
        </p:nvSpPr>
        <p:spPr bwMode="auto">
          <a:xfrm>
            <a:off x="6845405" y="2859976"/>
            <a:ext cx="968694" cy="0"/>
          </a:xfrm>
          <a:prstGeom prst="line">
            <a:avLst/>
          </a:prstGeom>
          <a:noFill/>
          <a:ln w="79375" cmpd="dbl">
            <a:solidFill>
              <a:schemeClr val="tx2">
                <a:lumMod val="50000"/>
                <a:alpha val="74000"/>
              </a:schemeClr>
            </a:solidFill>
            <a:round/>
            <a:headEnd/>
            <a:tailEnd type="triangle" w="med" len="med"/>
          </a:ln>
        </p:spPr>
        <p:txBody>
          <a:bodyPr wrap="none" anchor="ctr"/>
          <a:lstStyle/>
          <a:p>
            <a:endParaRPr lang="en-US" dirty="0"/>
          </a:p>
        </p:txBody>
      </p:sp>
      <p:sp>
        <p:nvSpPr>
          <p:cNvPr id="83" name="Line 40"/>
          <p:cNvSpPr>
            <a:spLocks noChangeShapeType="1"/>
          </p:cNvSpPr>
          <p:nvPr/>
        </p:nvSpPr>
        <p:spPr bwMode="auto">
          <a:xfrm>
            <a:off x="6909846" y="5673512"/>
            <a:ext cx="968694" cy="0"/>
          </a:xfrm>
          <a:prstGeom prst="line">
            <a:avLst/>
          </a:prstGeom>
          <a:noFill/>
          <a:ln w="79375" cmpd="dbl">
            <a:solidFill>
              <a:schemeClr val="tx2">
                <a:lumMod val="50000"/>
                <a:alpha val="74000"/>
              </a:schemeClr>
            </a:solidFill>
            <a:round/>
            <a:headEnd/>
            <a:tailEnd type="triangle" w="med" len="med"/>
          </a:ln>
        </p:spPr>
        <p:txBody>
          <a:bodyPr wrap="none" anchor="ctr"/>
          <a:lstStyle/>
          <a:p>
            <a:endParaRPr lang="en-US" dirty="0"/>
          </a:p>
        </p:txBody>
      </p:sp>
      <p:sp>
        <p:nvSpPr>
          <p:cNvPr id="84" name="Line 40"/>
          <p:cNvSpPr>
            <a:spLocks noChangeShapeType="1"/>
          </p:cNvSpPr>
          <p:nvPr/>
        </p:nvSpPr>
        <p:spPr bwMode="auto">
          <a:xfrm>
            <a:off x="4494647" y="5677804"/>
            <a:ext cx="968694" cy="0"/>
          </a:xfrm>
          <a:prstGeom prst="line">
            <a:avLst/>
          </a:prstGeom>
          <a:noFill/>
          <a:ln w="79375" cmpd="dbl">
            <a:solidFill>
              <a:schemeClr val="tx2">
                <a:lumMod val="50000"/>
                <a:alpha val="74000"/>
              </a:schemeClr>
            </a:solidFill>
            <a:round/>
            <a:headEnd/>
            <a:tailEnd type="triangle" w="med" len="med"/>
          </a:ln>
        </p:spPr>
        <p:txBody>
          <a:bodyPr wrap="none" anchor="ctr"/>
          <a:lstStyle/>
          <a:p>
            <a:endParaRPr lang="en-US" dirty="0"/>
          </a:p>
        </p:txBody>
      </p:sp>
      <p:sp>
        <p:nvSpPr>
          <p:cNvPr id="85" name="Line 40"/>
          <p:cNvSpPr>
            <a:spLocks noChangeShapeType="1"/>
          </p:cNvSpPr>
          <p:nvPr/>
        </p:nvSpPr>
        <p:spPr bwMode="auto">
          <a:xfrm>
            <a:off x="2358794" y="5702022"/>
            <a:ext cx="968694" cy="0"/>
          </a:xfrm>
          <a:prstGeom prst="line">
            <a:avLst/>
          </a:prstGeom>
          <a:noFill/>
          <a:ln w="79375" cmpd="dbl">
            <a:solidFill>
              <a:schemeClr val="tx2">
                <a:lumMod val="50000"/>
                <a:alpha val="74000"/>
              </a:schemeClr>
            </a:solidFill>
            <a:round/>
            <a:headEnd/>
            <a:tailEnd type="triangle" w="med" len="med"/>
          </a:ln>
        </p:spPr>
        <p:txBody>
          <a:bodyPr wrap="none" anchor="ctr"/>
          <a:lstStyle/>
          <a:p>
            <a:endParaRPr lang="en-US" dirty="0"/>
          </a:p>
        </p:txBody>
      </p:sp>
      <p:cxnSp>
        <p:nvCxnSpPr>
          <p:cNvPr id="4" name="Elbow Connector 3"/>
          <p:cNvCxnSpPr/>
          <p:nvPr/>
        </p:nvCxnSpPr>
        <p:spPr>
          <a:xfrm rot="10800000" flipV="1">
            <a:off x="495300" y="2438400"/>
            <a:ext cx="8795772" cy="1097278"/>
          </a:xfrm>
          <a:prstGeom prst="bentConnector3">
            <a:avLst>
              <a:gd name="adj1" fmla="val -2673"/>
            </a:avLst>
          </a:prstGeom>
          <a:noFill/>
          <a:ln w="79375" cmpd="dbl">
            <a:solidFill>
              <a:schemeClr val="tx2">
                <a:lumMod val="50000"/>
                <a:alpha val="74000"/>
              </a:schemeClr>
            </a:solidFill>
            <a:round/>
            <a:headEnd/>
            <a:tailEnd type="none" w="med" len="med"/>
          </a:ln>
        </p:spPr>
      </p:cxnSp>
      <p:cxnSp>
        <p:nvCxnSpPr>
          <p:cNvPr id="93" name="Elbow Connector 92"/>
          <p:cNvCxnSpPr/>
          <p:nvPr/>
        </p:nvCxnSpPr>
        <p:spPr>
          <a:xfrm rot="16200000" flipH="1">
            <a:off x="-556897" y="4511675"/>
            <a:ext cx="2170581" cy="142389"/>
          </a:xfrm>
          <a:prstGeom prst="bentConnector3">
            <a:avLst>
              <a:gd name="adj1" fmla="val 100026"/>
            </a:avLst>
          </a:prstGeom>
          <a:noFill/>
          <a:ln w="79375" cmpd="dbl">
            <a:solidFill>
              <a:schemeClr val="tx2">
                <a:lumMod val="50000"/>
                <a:alpha val="74000"/>
              </a:schemeClr>
            </a:solidFill>
            <a:round/>
            <a:headEnd/>
            <a:tailEnd type="none" w="med" len="med"/>
          </a:ln>
        </p:spPr>
      </p:cxnSp>
    </p:spTree>
    <p:extLst>
      <p:ext uri="{BB962C8B-B14F-4D97-AF65-F5344CB8AC3E}">
        <p14:creationId xmlns:p14="http://schemas.microsoft.com/office/powerpoint/2010/main" val="390762656"/>
      </p:ext>
    </p:extLst>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685800" y="1600200"/>
            <a:ext cx="6324600" cy="2590800"/>
          </a:xfrm>
        </p:spPr>
        <p:txBody>
          <a:bodyPr>
            <a:normAutofit fontScale="90000"/>
          </a:bodyPr>
          <a:lstStyle/>
          <a:p>
            <a:pPr algn="l">
              <a:lnSpc>
                <a:spcPct val="150000"/>
              </a:lnSpc>
              <a:defRPr/>
            </a:pPr>
            <a:r>
              <a:rPr lang="en-US" dirty="0" smtClean="0">
                <a:effectLst>
                  <a:outerShdw blurRad="38100" dist="38100" dir="2700000" algn="tl">
                    <a:srgbClr val="000000">
                      <a:alpha val="43137"/>
                    </a:srgbClr>
                  </a:outerShdw>
                </a:effectLst>
                <a:latin typeface="Calibri headings"/>
              </a:rPr>
              <a:t>Budget </a:t>
            </a:r>
            <a:r>
              <a:rPr lang="en-US" dirty="0">
                <a:effectLst>
                  <a:outerShdw blurRad="38100" dist="38100" dir="2700000" algn="tl">
                    <a:srgbClr val="000000">
                      <a:alpha val="43137"/>
                    </a:srgbClr>
                  </a:outerShdw>
                </a:effectLst>
                <a:latin typeface="Calibri headings"/>
              </a:rPr>
              <a:t>D</a:t>
            </a:r>
            <a:r>
              <a:rPr lang="en-US" dirty="0" smtClean="0">
                <a:effectLst>
                  <a:outerShdw blurRad="38100" dist="38100" dir="2700000" algn="tl">
                    <a:srgbClr val="000000">
                      <a:alpha val="43137"/>
                    </a:srgbClr>
                  </a:outerShdw>
                </a:effectLst>
                <a:latin typeface="Calibri headings"/>
              </a:rPr>
              <a:t>evelopment:</a:t>
            </a:r>
            <a:br>
              <a:rPr lang="en-US" dirty="0" smtClean="0">
                <a:effectLst>
                  <a:outerShdw blurRad="38100" dist="38100" dir="2700000" algn="tl">
                    <a:srgbClr val="000000">
                      <a:alpha val="43137"/>
                    </a:srgbClr>
                  </a:outerShdw>
                </a:effectLst>
                <a:latin typeface="Calibri headings"/>
              </a:rPr>
            </a:br>
            <a:r>
              <a:rPr lang="en-US" dirty="0" smtClean="0">
                <a:solidFill>
                  <a:srgbClr val="800080"/>
                </a:solidFill>
                <a:effectLst>
                  <a:outerShdw blurRad="38100" dist="38100" dir="2700000" algn="tl">
                    <a:srgbClr val="000000">
                      <a:alpha val="43137"/>
                    </a:srgbClr>
                  </a:outerShdw>
                </a:effectLst>
              </a:rPr>
              <a:t>step-by-step</a:t>
            </a:r>
            <a:r>
              <a:rPr lang="en-US" dirty="0">
                <a:effectLst>
                  <a:outerShdw blurRad="38100" dist="38100" dir="2700000" algn="tl">
                    <a:srgbClr val="000000">
                      <a:alpha val="43137"/>
                    </a:srgbClr>
                  </a:outerShdw>
                </a:effectLst>
                <a:latin typeface="Arial Narrow" panose="020B0606020202030204" pitchFamily="34" charset="0"/>
              </a:rPr>
              <a:t/>
            </a:r>
            <a:br>
              <a:rPr lang="en-US" dirty="0">
                <a:effectLst>
                  <a:outerShdw blurRad="38100" dist="38100" dir="2700000" algn="tl">
                    <a:srgbClr val="000000">
                      <a:alpha val="43137"/>
                    </a:srgbClr>
                  </a:outerShdw>
                </a:effectLst>
                <a:latin typeface="Arial Narrow" panose="020B0606020202030204" pitchFamily="34" charset="0"/>
              </a:rPr>
            </a:br>
            <a:endParaRPr lang="en-US" dirty="0">
              <a:solidFill>
                <a:srgbClr val="800080"/>
              </a:solidFill>
              <a:effectLst>
                <a:outerShdw blurRad="38100" dist="38100" dir="2700000" algn="tl">
                  <a:srgbClr val="000000">
                    <a:alpha val="43137"/>
                  </a:srgbClr>
                </a:outerShdw>
              </a:effectLst>
            </a:endParaRPr>
          </a:p>
        </p:txBody>
      </p:sp>
      <p:sp>
        <p:nvSpPr>
          <p:cNvPr id="7172" name="Rectangle 7"/>
          <p:cNvSpPr>
            <a:spLocks noChangeArrowheads="1"/>
          </p:cNvSpPr>
          <p:nvPr/>
        </p:nvSpPr>
        <p:spPr bwMode="auto">
          <a:xfrm>
            <a:off x="304800" y="588433"/>
            <a:ext cx="9296400" cy="228600"/>
          </a:xfrm>
          <a:prstGeom prst="rect">
            <a:avLst/>
          </a:prstGeom>
          <a:solidFill>
            <a:schemeClr val="accent1"/>
          </a:solidFill>
          <a:ln w="9525" algn="ctr">
            <a:solidFill>
              <a:schemeClr val="tx1"/>
            </a:solidFill>
            <a:round/>
            <a:headEnd/>
            <a:tailEnd/>
          </a:ln>
        </p:spPr>
        <p:txBody>
          <a:bodyPr/>
          <a:lstStyle/>
          <a:p>
            <a:pPr eaLnBrk="0" hangingPunct="0"/>
            <a:endParaRPr lang="en-US" dirty="0"/>
          </a:p>
        </p:txBody>
      </p:sp>
      <p:sp>
        <p:nvSpPr>
          <p:cNvPr id="7173" name="Rectangle 8"/>
          <p:cNvSpPr>
            <a:spLocks noChangeArrowheads="1"/>
          </p:cNvSpPr>
          <p:nvPr/>
        </p:nvSpPr>
        <p:spPr bwMode="auto">
          <a:xfrm>
            <a:off x="381000" y="5334000"/>
            <a:ext cx="9296400" cy="228600"/>
          </a:xfrm>
          <a:prstGeom prst="rect">
            <a:avLst/>
          </a:prstGeom>
          <a:solidFill>
            <a:schemeClr val="accent1"/>
          </a:solidFill>
          <a:ln w="9525" algn="ctr">
            <a:solidFill>
              <a:schemeClr val="tx1"/>
            </a:solidFill>
            <a:round/>
            <a:headEnd/>
            <a:tailEnd/>
          </a:ln>
        </p:spPr>
        <p:txBody>
          <a:bodyPr/>
          <a:lstStyle/>
          <a:p>
            <a:pPr eaLnBrk="0" hangingPunct="0"/>
            <a:endParaRPr lang="en-US" dirty="0"/>
          </a:p>
        </p:txBody>
      </p:sp>
      <p:pic>
        <p:nvPicPr>
          <p:cNvPr id="7" name="Picture 6" descr="http://www.vegasglance.com/images/budget.jpg"/>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Lst>
          </a:blip>
          <a:srcRect t="4151" b="4151"/>
          <a:stretch>
            <a:fillRect/>
          </a:stretch>
        </p:blipFill>
        <p:spPr bwMode="auto">
          <a:xfrm>
            <a:off x="6248400" y="1981200"/>
            <a:ext cx="2895457" cy="2170574"/>
          </a:xfrm>
          <a:prstGeom prst="rect">
            <a:avLst/>
          </a:prstGeom>
          <a:ln>
            <a:noFill/>
          </a:ln>
          <a:effectLst>
            <a:outerShdw blurRad="190500" algn="tl" rotWithShape="0">
              <a:srgbClr val="000000">
                <a:alpha val="70000"/>
              </a:srgbClr>
            </a:outerShdw>
          </a:effectLst>
        </p:spPr>
      </p:pic>
      <p:sp>
        <p:nvSpPr>
          <p:cNvPr id="3" name="Slide Number Placeholder 2"/>
          <p:cNvSpPr>
            <a:spLocks noGrp="1"/>
          </p:cNvSpPr>
          <p:nvPr>
            <p:ph type="sldNum" sz="quarter" idx="12"/>
          </p:nvPr>
        </p:nvSpPr>
        <p:spPr/>
        <p:txBody>
          <a:bodyPr/>
          <a:lstStyle/>
          <a:p>
            <a:pPr>
              <a:defRPr/>
            </a:pPr>
            <a:fld id="{06590D4A-2123-4F30-AC47-97CAA5D3AC89}" type="slidenum">
              <a:rPr lang="en-US" smtClean="0"/>
              <a:pPr>
                <a:defRPr/>
              </a:pPr>
              <a:t>7</a:t>
            </a:fld>
            <a:endParaRPr lang="en-US" dirty="0"/>
          </a:p>
        </p:txBody>
      </p:sp>
    </p:spTree>
    <p:extLst>
      <p:ext uri="{BB962C8B-B14F-4D97-AF65-F5344CB8AC3E}">
        <p14:creationId xmlns:p14="http://schemas.microsoft.com/office/powerpoint/2010/main" val="3939060294"/>
      </p:ext>
    </p:extLst>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a:xfrm>
            <a:off x="-228600" y="76200"/>
            <a:ext cx="10515600" cy="1042988"/>
          </a:xfrm>
        </p:spPr>
        <p:txBody>
          <a:bodyPr vert="horz" lIns="91440" tIns="45720" rIns="91440" bIns="45720" rtlCol="0" anchor="ctr">
            <a:noAutofit/>
          </a:bodyPr>
          <a:lstStyle/>
          <a:p>
            <a:r>
              <a:rPr lang="en-US" dirty="0">
                <a:solidFill>
                  <a:srgbClr val="990099"/>
                </a:solidFill>
                <a:effectLst>
                  <a:outerShdw blurRad="38100" dist="38100" dir="2700000" algn="tl">
                    <a:srgbClr val="000000">
                      <a:alpha val="43137"/>
                    </a:srgbClr>
                  </a:outerShdw>
                </a:effectLst>
              </a:rPr>
              <a:t>Capital Budget </a:t>
            </a:r>
            <a:r>
              <a:rPr lang="en-US" dirty="0" smtClean="0">
                <a:solidFill>
                  <a:srgbClr val="990099"/>
                </a:solidFill>
                <a:effectLst>
                  <a:outerShdw blurRad="38100" dist="38100" dir="2700000" algn="tl">
                    <a:srgbClr val="000000">
                      <a:alpha val="43137"/>
                    </a:srgbClr>
                  </a:outerShdw>
                </a:effectLst>
              </a:rPr>
              <a:t>Request Types: </a:t>
            </a:r>
            <a:endParaRPr lang="en-US" dirty="0">
              <a:solidFill>
                <a:srgbClr val="990099"/>
              </a:solidFill>
              <a:effectLst>
                <a:outerShdw blurRad="38100" dist="38100" dir="2700000" algn="tl">
                  <a:srgbClr val="000000">
                    <a:alpha val="43137"/>
                  </a:srgbClr>
                </a:outerShdw>
              </a:effectLst>
            </a:endParaRPr>
          </a:p>
        </p:txBody>
      </p:sp>
      <p:sp>
        <p:nvSpPr>
          <p:cNvPr id="6" name="Slide Number Placeholder 5"/>
          <p:cNvSpPr>
            <a:spLocks noGrp="1"/>
          </p:cNvSpPr>
          <p:nvPr>
            <p:ph type="sldNum" sz="quarter" idx="12"/>
          </p:nvPr>
        </p:nvSpPr>
        <p:spPr/>
        <p:txBody>
          <a:bodyPr/>
          <a:lstStyle/>
          <a:p>
            <a:pPr>
              <a:defRPr/>
            </a:pPr>
            <a:fld id="{795B77E9-51A3-439A-9BBD-ECC7C1EEF567}" type="slidenum">
              <a:rPr lang="en-US" smtClean="0"/>
              <a:pPr>
                <a:defRPr/>
              </a:pPr>
              <a:t>8</a:t>
            </a:fld>
            <a:endParaRPr lang="en-US" dirty="0"/>
          </a:p>
        </p:txBody>
      </p:sp>
      <p:sp>
        <p:nvSpPr>
          <p:cNvPr id="7" name="Rectangle 3"/>
          <p:cNvSpPr txBox="1">
            <a:spLocks noChangeArrowheads="1"/>
          </p:cNvSpPr>
          <p:nvPr/>
        </p:nvSpPr>
        <p:spPr>
          <a:xfrm>
            <a:off x="609601" y="1119187"/>
            <a:ext cx="8945880" cy="5237163"/>
          </a:xfrm>
          <a:prstGeom prst="rect">
            <a:avLst/>
          </a:prstGeom>
          <a:solidFill>
            <a:schemeClr val="bg2"/>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lnSpc>
                <a:spcPct val="150000"/>
              </a:lnSpc>
              <a:spcBef>
                <a:spcPct val="0"/>
              </a:spcBef>
              <a:spcAft>
                <a:spcPts val="0"/>
              </a:spcAft>
            </a:pPr>
            <a:r>
              <a:rPr lang="en-US" sz="2800" dirty="0" smtClean="0"/>
              <a:t>Funding supplements for </a:t>
            </a:r>
            <a:r>
              <a:rPr lang="en-US" sz="2800" dirty="0"/>
              <a:t>existing capital projects</a:t>
            </a:r>
            <a:r>
              <a:rPr lang="en-US" sz="2800" dirty="0" smtClean="0"/>
              <a:t>;</a:t>
            </a:r>
            <a:endParaRPr lang="en-US" sz="2800" dirty="0"/>
          </a:p>
          <a:p>
            <a:pPr fontAlgn="auto">
              <a:lnSpc>
                <a:spcPct val="150000"/>
              </a:lnSpc>
              <a:spcBef>
                <a:spcPct val="0"/>
              </a:spcBef>
              <a:spcAft>
                <a:spcPts val="0"/>
              </a:spcAft>
            </a:pPr>
            <a:r>
              <a:rPr lang="en-US" sz="2800" dirty="0" smtClean="0"/>
              <a:t>Funding </a:t>
            </a:r>
            <a:r>
              <a:rPr lang="en-US" sz="2800" dirty="0"/>
              <a:t>equipment for previously funded projects</a:t>
            </a:r>
            <a:r>
              <a:rPr lang="en-US" sz="2800" dirty="0" smtClean="0"/>
              <a:t>;</a:t>
            </a:r>
            <a:endParaRPr lang="en-US" sz="2800" dirty="0"/>
          </a:p>
          <a:p>
            <a:pPr fontAlgn="auto">
              <a:spcBef>
                <a:spcPct val="0"/>
              </a:spcBef>
              <a:spcAft>
                <a:spcPts val="0"/>
              </a:spcAft>
            </a:pPr>
            <a:r>
              <a:rPr lang="en-US" sz="2800" dirty="0" smtClean="0"/>
              <a:t>Proceed further </a:t>
            </a:r>
            <a:r>
              <a:rPr lang="en-US" sz="2800" dirty="0"/>
              <a:t>on </a:t>
            </a:r>
            <a:r>
              <a:rPr lang="en-US" sz="2800" dirty="0" smtClean="0"/>
              <a:t>projects authorized for preplanning or detailed </a:t>
            </a:r>
            <a:r>
              <a:rPr lang="en-US" sz="2800" dirty="0"/>
              <a:t>planning </a:t>
            </a:r>
            <a:r>
              <a:rPr lang="en-US" sz="2800" dirty="0" smtClean="0"/>
              <a:t>stages only;</a:t>
            </a:r>
          </a:p>
          <a:p>
            <a:pPr fontAlgn="auto">
              <a:lnSpc>
                <a:spcPct val="150000"/>
              </a:lnSpc>
              <a:spcBef>
                <a:spcPct val="0"/>
              </a:spcBef>
              <a:spcAft>
                <a:spcPts val="0"/>
              </a:spcAft>
            </a:pPr>
            <a:r>
              <a:rPr lang="en-US" sz="2800" dirty="0" smtClean="0"/>
              <a:t>New </a:t>
            </a:r>
            <a:r>
              <a:rPr lang="en-US" sz="2800" dirty="0"/>
              <a:t>capital projects (improvements, major repairs, renovations, new construction, acquisitions, etc.); and</a:t>
            </a:r>
          </a:p>
          <a:p>
            <a:pPr fontAlgn="auto">
              <a:lnSpc>
                <a:spcPct val="150000"/>
              </a:lnSpc>
              <a:spcBef>
                <a:spcPct val="0"/>
              </a:spcBef>
              <a:spcAft>
                <a:spcPts val="0"/>
              </a:spcAft>
            </a:pPr>
            <a:r>
              <a:rPr lang="en-US" sz="2800" dirty="0" smtClean="0"/>
              <a:t>Authorize new </a:t>
            </a:r>
            <a:r>
              <a:rPr lang="en-US" sz="2800" dirty="0"/>
              <a:t>capital leases or  </a:t>
            </a:r>
            <a:r>
              <a:rPr lang="en-US" sz="2800" dirty="0" smtClean="0"/>
              <a:t>renew </a:t>
            </a:r>
            <a:r>
              <a:rPr lang="en-US" sz="2800" dirty="0"/>
              <a:t>existing </a:t>
            </a:r>
            <a:r>
              <a:rPr lang="en-US" sz="2800" dirty="0" smtClean="0"/>
              <a:t>leases.</a:t>
            </a:r>
          </a:p>
        </p:txBody>
      </p:sp>
    </p:spTree>
    <p:extLst>
      <p:ext uri="{BB962C8B-B14F-4D97-AF65-F5344CB8AC3E}">
        <p14:creationId xmlns:p14="http://schemas.microsoft.com/office/powerpoint/2010/main" val="2989364117"/>
      </p:ext>
    </p:extLst>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a:xfrm>
            <a:off x="-228600" y="76200"/>
            <a:ext cx="10515600" cy="1042988"/>
          </a:xfrm>
        </p:spPr>
        <p:txBody>
          <a:bodyPr vert="horz" lIns="91440" tIns="45720" rIns="91440" bIns="45720" rtlCol="0" anchor="ctr">
            <a:noAutofit/>
          </a:bodyPr>
          <a:lstStyle/>
          <a:p>
            <a:r>
              <a:rPr lang="en-US" dirty="0" smtClean="0">
                <a:solidFill>
                  <a:srgbClr val="990099"/>
                </a:solidFill>
                <a:effectLst>
                  <a:outerShdw blurRad="38100" dist="38100" dir="2700000" algn="tl">
                    <a:srgbClr val="000000">
                      <a:alpha val="43137"/>
                    </a:srgbClr>
                  </a:outerShdw>
                </a:effectLst>
              </a:rPr>
              <a:t>Priorities</a:t>
            </a:r>
            <a:endParaRPr lang="en-US" dirty="0">
              <a:solidFill>
                <a:srgbClr val="990099"/>
              </a:solidFill>
              <a:effectLst>
                <a:outerShdw blurRad="38100" dist="38100" dir="2700000" algn="tl">
                  <a:srgbClr val="000000">
                    <a:alpha val="43137"/>
                  </a:srgbClr>
                </a:outerShdw>
              </a:effectLst>
            </a:endParaRPr>
          </a:p>
        </p:txBody>
      </p:sp>
      <p:sp>
        <p:nvSpPr>
          <p:cNvPr id="6" name="Slide Number Placeholder 5"/>
          <p:cNvSpPr>
            <a:spLocks noGrp="1"/>
          </p:cNvSpPr>
          <p:nvPr>
            <p:ph type="sldNum" sz="quarter" idx="12"/>
          </p:nvPr>
        </p:nvSpPr>
        <p:spPr/>
        <p:txBody>
          <a:bodyPr/>
          <a:lstStyle/>
          <a:p>
            <a:pPr>
              <a:defRPr/>
            </a:pPr>
            <a:fld id="{795B77E9-51A3-439A-9BBD-ECC7C1EEF567}" type="slidenum">
              <a:rPr lang="en-US" smtClean="0"/>
              <a:pPr>
                <a:defRPr/>
              </a:pPr>
              <a:t>9</a:t>
            </a:fld>
            <a:endParaRPr lang="en-US" dirty="0"/>
          </a:p>
        </p:txBody>
      </p:sp>
      <p:sp>
        <p:nvSpPr>
          <p:cNvPr id="7" name="Rectangle 3"/>
          <p:cNvSpPr txBox="1">
            <a:spLocks noChangeArrowheads="1"/>
          </p:cNvSpPr>
          <p:nvPr/>
        </p:nvSpPr>
        <p:spPr>
          <a:xfrm>
            <a:off x="623047" y="1119187"/>
            <a:ext cx="8488362" cy="5237163"/>
          </a:xfrm>
          <a:prstGeom prst="rect">
            <a:avLst/>
          </a:prstGeom>
          <a:solidFill>
            <a:schemeClr val="bg2"/>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lnSpc>
                <a:spcPct val="150000"/>
              </a:lnSpc>
              <a:spcBef>
                <a:spcPct val="0"/>
              </a:spcBef>
              <a:spcAft>
                <a:spcPts val="0"/>
              </a:spcAft>
            </a:pPr>
            <a:r>
              <a:rPr lang="en-US" sz="10000" dirty="0" smtClean="0"/>
              <a:t>Immediate safety/health/regulatory/environmental concerns;</a:t>
            </a:r>
            <a:endParaRPr lang="en-US" sz="10000" dirty="0"/>
          </a:p>
          <a:p>
            <a:pPr fontAlgn="auto">
              <a:lnSpc>
                <a:spcPct val="150000"/>
              </a:lnSpc>
              <a:spcBef>
                <a:spcPct val="0"/>
              </a:spcBef>
              <a:spcAft>
                <a:spcPts val="0"/>
              </a:spcAft>
            </a:pPr>
            <a:r>
              <a:rPr lang="en-US" sz="10000" dirty="0" smtClean="0"/>
              <a:t>Equipment </a:t>
            </a:r>
            <a:r>
              <a:rPr lang="en-US" sz="10000" dirty="0"/>
              <a:t>for projects previously approved for </a:t>
            </a:r>
            <a:r>
              <a:rPr lang="en-US" sz="10000" dirty="0" smtClean="0"/>
              <a:t>construction;</a:t>
            </a:r>
          </a:p>
          <a:p>
            <a:pPr fontAlgn="auto">
              <a:lnSpc>
                <a:spcPct val="120000"/>
              </a:lnSpc>
              <a:spcBef>
                <a:spcPct val="0"/>
              </a:spcBef>
              <a:spcAft>
                <a:spcPts val="0"/>
              </a:spcAft>
            </a:pPr>
            <a:r>
              <a:rPr lang="en-US" sz="10000" dirty="0" smtClean="0"/>
              <a:t>Supplemental </a:t>
            </a:r>
            <a:r>
              <a:rPr lang="en-US" sz="10000" dirty="0"/>
              <a:t>funding for projects previously approved for construction;</a:t>
            </a:r>
          </a:p>
          <a:p>
            <a:pPr fontAlgn="auto">
              <a:lnSpc>
                <a:spcPct val="170000"/>
              </a:lnSpc>
              <a:spcBef>
                <a:spcPct val="0"/>
              </a:spcBef>
              <a:spcAft>
                <a:spcPts val="0"/>
              </a:spcAft>
            </a:pPr>
            <a:r>
              <a:rPr lang="en-US" sz="10000" dirty="0" smtClean="0"/>
              <a:t>Directly support one </a:t>
            </a:r>
            <a:r>
              <a:rPr lang="en-US" sz="10000" dirty="0"/>
              <a:t>of the Governor’s priorities;</a:t>
            </a:r>
          </a:p>
          <a:p>
            <a:pPr fontAlgn="auto">
              <a:lnSpc>
                <a:spcPct val="120000"/>
              </a:lnSpc>
              <a:spcBef>
                <a:spcPct val="0"/>
              </a:spcBef>
              <a:spcAft>
                <a:spcPts val="0"/>
              </a:spcAft>
            </a:pPr>
            <a:r>
              <a:rPr lang="en-US" sz="10000" dirty="0"/>
              <a:t>P</a:t>
            </a:r>
            <a:r>
              <a:rPr lang="en-US" sz="10000" dirty="0" smtClean="0"/>
              <a:t>reviously authorized for preplanning </a:t>
            </a:r>
            <a:r>
              <a:rPr lang="en-US" sz="10000" dirty="0"/>
              <a:t>or detailed planning </a:t>
            </a:r>
            <a:r>
              <a:rPr lang="en-US" sz="10000" dirty="0" smtClean="0"/>
              <a:t>expected </a:t>
            </a:r>
            <a:r>
              <a:rPr lang="en-US" sz="10000" dirty="0"/>
              <a:t>to </a:t>
            </a:r>
            <a:r>
              <a:rPr lang="en-US" sz="10000" dirty="0" smtClean="0"/>
              <a:t>be reviewed by DEB by </a:t>
            </a:r>
            <a:r>
              <a:rPr lang="en-US" sz="10000" dirty="0"/>
              <a:t>November, 2019;</a:t>
            </a:r>
          </a:p>
          <a:p>
            <a:pPr fontAlgn="auto">
              <a:lnSpc>
                <a:spcPct val="170000"/>
              </a:lnSpc>
              <a:spcBef>
                <a:spcPct val="0"/>
              </a:spcBef>
              <a:spcAft>
                <a:spcPts val="0"/>
              </a:spcAft>
            </a:pPr>
            <a:r>
              <a:rPr lang="en-US" sz="10000" dirty="0" smtClean="0"/>
              <a:t>Take advantage </a:t>
            </a:r>
            <a:r>
              <a:rPr lang="en-US" sz="10000" dirty="0"/>
              <a:t>of </a:t>
            </a:r>
            <a:r>
              <a:rPr lang="en-US" sz="10000" dirty="0" smtClean="0"/>
              <a:t>one-time </a:t>
            </a:r>
            <a:r>
              <a:rPr lang="en-US" sz="10000" dirty="0"/>
              <a:t>economic </a:t>
            </a:r>
            <a:r>
              <a:rPr lang="en-US" sz="10000" dirty="0" smtClean="0"/>
              <a:t>opportunities; or</a:t>
            </a:r>
            <a:endParaRPr lang="en-US" sz="10000" dirty="0"/>
          </a:p>
          <a:p>
            <a:pPr fontAlgn="auto">
              <a:lnSpc>
                <a:spcPct val="120000"/>
              </a:lnSpc>
              <a:spcBef>
                <a:spcPct val="0"/>
              </a:spcBef>
              <a:spcAft>
                <a:spcPts val="0"/>
              </a:spcAft>
            </a:pPr>
            <a:r>
              <a:rPr lang="en-US" sz="10000" dirty="0" smtClean="0"/>
              <a:t>Address </a:t>
            </a:r>
            <a:r>
              <a:rPr lang="en-US" sz="10000" dirty="0"/>
              <a:t>significant maintenance reserve-type </a:t>
            </a:r>
            <a:r>
              <a:rPr lang="en-US" sz="10000" dirty="0" smtClean="0"/>
              <a:t>issues </a:t>
            </a:r>
            <a:r>
              <a:rPr lang="en-US" sz="10000" dirty="0"/>
              <a:t>at </a:t>
            </a:r>
            <a:r>
              <a:rPr lang="en-US" sz="10000" dirty="0" smtClean="0"/>
              <a:t>existing facilities.</a:t>
            </a:r>
          </a:p>
          <a:p>
            <a:pPr marL="0" indent="0" fontAlgn="auto">
              <a:lnSpc>
                <a:spcPct val="90000"/>
              </a:lnSpc>
              <a:spcBef>
                <a:spcPct val="0"/>
              </a:spcBef>
              <a:spcAft>
                <a:spcPts val="0"/>
              </a:spcAft>
              <a:buFont typeface="Arial" panose="020B0604020202020204" pitchFamily="34" charset="0"/>
              <a:buNone/>
            </a:pPr>
            <a:endParaRPr lang="en-US" sz="2400" dirty="0" smtClean="0"/>
          </a:p>
        </p:txBody>
      </p:sp>
    </p:spTree>
    <p:extLst>
      <p:ext uri="{BB962C8B-B14F-4D97-AF65-F5344CB8AC3E}">
        <p14:creationId xmlns:p14="http://schemas.microsoft.com/office/powerpoint/2010/main" val="1576730340"/>
      </p:ext>
    </p:extLst>
  </p:cSld>
  <p:clrMapOvr>
    <a:masterClrMapping/>
  </p:clrMapOvr>
  <p:transition>
    <p:wipe/>
  </p:transition>
  <p:timing>
    <p:tnLst>
      <p:par>
        <p:cTn id="1" dur="indefinite" restart="never" nodeType="tmRoot"/>
      </p:par>
    </p:tnLst>
  </p:timing>
</p:sld>
</file>

<file path=ppt/theme/theme1.xml><?xml version="1.0" encoding="utf-8"?>
<a:theme xmlns:a="http://schemas.openxmlformats.org/drawingml/2006/main" name="Silverbiz">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15513</TotalTime>
  <Words>1989</Words>
  <Application>Microsoft Office PowerPoint</Application>
  <PresentationFormat>Custom</PresentationFormat>
  <Paragraphs>309</Paragraphs>
  <Slides>28</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Arial Narrow</vt:lpstr>
      <vt:lpstr>Calibri</vt:lpstr>
      <vt:lpstr>Calibri headings</vt:lpstr>
      <vt:lpstr>Times New Roman</vt:lpstr>
      <vt:lpstr>Wingdings</vt:lpstr>
      <vt:lpstr>Silverbiz</vt:lpstr>
      <vt:lpstr>Capital Outlay:  Review and Funding Processes    </vt:lpstr>
      <vt:lpstr>PowerPoint Presentation</vt:lpstr>
      <vt:lpstr>Capital Definition</vt:lpstr>
      <vt:lpstr>PowerPoint Presentation</vt:lpstr>
      <vt:lpstr>Present Capital Situation </vt:lpstr>
      <vt:lpstr>Phases in Capital Budget Development</vt:lpstr>
      <vt:lpstr>Budget Development: step-by-step </vt:lpstr>
      <vt:lpstr>Capital Budget Request Types: </vt:lpstr>
      <vt:lpstr>Priorities</vt:lpstr>
      <vt:lpstr>Capital Budget Requests: </vt:lpstr>
      <vt:lpstr>Capital pool process: step-by-step </vt:lpstr>
      <vt:lpstr>PowerPoint Presentation</vt:lpstr>
      <vt:lpstr>Construction Cost Review under Pool Process  </vt:lpstr>
      <vt:lpstr>PowerPoint Presentation</vt:lpstr>
      <vt:lpstr>The Pool Process Phases, Critical Milestones         and Detailed Cost Reviews </vt:lpstr>
      <vt:lpstr>Equipment funding:  when to request </vt:lpstr>
      <vt:lpstr>Equipment Funding</vt:lpstr>
      <vt:lpstr>Equipment Cont’d </vt:lpstr>
      <vt:lpstr>Other Projects: Non-pool  Maintenance Reserve  Capital leases  Emergencies  ESCOs </vt:lpstr>
      <vt:lpstr>Non-pool capital projects </vt:lpstr>
      <vt:lpstr>Maintenance Reserve </vt:lpstr>
      <vt:lpstr>Maintenance Reserve Funding Calculations</vt:lpstr>
      <vt:lpstr>Capital Leases </vt:lpstr>
      <vt:lpstr>Projects Not Included in the Budget </vt:lpstr>
      <vt:lpstr>ESCO Projects </vt:lpstr>
      <vt:lpstr>Environmental Impact Reports</vt:lpstr>
      <vt:lpstr>Any Questions?</vt:lpstr>
      <vt:lpstr>PowerPoint Presentation</vt:lpstr>
    </vt:vector>
  </TitlesOfParts>
  <Company>DPB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Virginia’s Appropriation Process</dc:title>
  <dc:creator>Val Murphey</dc:creator>
  <cp:lastModifiedBy>Grimes, Emily (Virginia)</cp:lastModifiedBy>
  <cp:revision>753</cp:revision>
  <cp:lastPrinted>2015-07-30T15:30:41Z</cp:lastPrinted>
  <dcterms:created xsi:type="dcterms:W3CDTF">1998-08-24T19:18:06Z</dcterms:created>
  <dcterms:modified xsi:type="dcterms:W3CDTF">2019-07-18T14:35:19Z</dcterms:modified>
</cp:coreProperties>
</file>